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72" r:id="rId3"/>
    <p:sldId id="273" r:id="rId4"/>
    <p:sldId id="274" r:id="rId5"/>
    <p:sldId id="275" r:id="rId6"/>
    <p:sldId id="276" r:id="rId7"/>
    <p:sldId id="304" r:id="rId8"/>
    <p:sldId id="259" r:id="rId9"/>
    <p:sldId id="268" r:id="rId10"/>
    <p:sldId id="269" r:id="rId11"/>
    <p:sldId id="270" r:id="rId12"/>
    <p:sldId id="271" r:id="rId13"/>
    <p:sldId id="262" r:id="rId14"/>
    <p:sldId id="258" r:id="rId15"/>
    <p:sldId id="289" r:id="rId16"/>
    <p:sldId id="290" r:id="rId17"/>
    <p:sldId id="291" r:id="rId18"/>
    <p:sldId id="292" r:id="rId19"/>
    <p:sldId id="293" r:id="rId20"/>
    <p:sldId id="294" r:id="rId21"/>
    <p:sldId id="261" r:id="rId22"/>
    <p:sldId id="265" r:id="rId23"/>
    <p:sldId id="260" r:id="rId24"/>
    <p:sldId id="266" r:id="rId25"/>
    <p:sldId id="277" r:id="rId26"/>
    <p:sldId id="296" r:id="rId27"/>
    <p:sldId id="264" r:id="rId28"/>
    <p:sldId id="284" r:id="rId29"/>
    <p:sldId id="285" r:id="rId30"/>
    <p:sldId id="286" r:id="rId31"/>
    <p:sldId id="287" r:id="rId32"/>
    <p:sldId id="295" r:id="rId33"/>
    <p:sldId id="267" r:id="rId34"/>
    <p:sldId id="305" r:id="rId35"/>
    <p:sldId id="306" r:id="rId36"/>
    <p:sldId id="307" r:id="rId37"/>
    <p:sldId id="308" r:id="rId38"/>
    <p:sldId id="309" r:id="rId39"/>
    <p:sldId id="279" r:id="rId40"/>
    <p:sldId id="297" r:id="rId41"/>
    <p:sldId id="298" r:id="rId42"/>
    <p:sldId id="300" r:id="rId43"/>
    <p:sldId id="299" r:id="rId44"/>
    <p:sldId id="301" r:id="rId45"/>
    <p:sldId id="302" r:id="rId46"/>
    <p:sldId id="280" r:id="rId47"/>
    <p:sldId id="283" r:id="rId48"/>
    <p:sldId id="282" r:id="rId49"/>
  </p:sldIdLst>
  <p:sldSz cx="9144000" cy="5143500" type="screen16x9"/>
  <p:notesSz cx="6858000" cy="9144000"/>
  <p:defaultTextStyle>
    <a:defPPr>
      <a:defRPr lang="en-US"/>
    </a:defPPr>
    <a:lvl1pPr marL="0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F8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89073" autoAdjust="0"/>
  </p:normalViewPr>
  <p:slideViewPr>
    <p:cSldViewPr snapToGrid="0" snapToObjects="1">
      <p:cViewPr varScale="1">
        <p:scale>
          <a:sx n="96" d="100"/>
          <a:sy n="96" d="100"/>
        </p:scale>
        <p:origin x="-120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08B1-74EA-1743-8BD7-F15390E1D45C}" type="datetimeFigureOut">
              <a:rPr lang="en-US" smtClean="0"/>
              <a:t>6/4/16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FE4B-2C27-074B-912D-907EC75BF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E4B-2C27-074B-912D-907EC75BF3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0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3EF3-7185-429B-AF8E-86715FD4EA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E4B-2C27-074B-912D-907EC75BF3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5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E4B-2C27-074B-912D-907EC75BF3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E4B-2C27-074B-912D-907EC75BF3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5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E4B-2C27-074B-912D-907EC75BF34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0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E4B-2C27-074B-912D-907EC75BF3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0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E4B-2C27-074B-912D-907EC75BF3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0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3EF3-7185-429B-AF8E-86715FD4EA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3EF3-7185-429B-AF8E-86715FD4EA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3EF3-7185-429B-AF8E-86715FD4EA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8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3EF3-7185-429B-AF8E-86715FD4EA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3EF3-7185-429B-AF8E-86715FD4EA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3EF3-7185-429B-AF8E-86715FD4EA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8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"/>
            <a:ext cx="9144000" cy="51434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9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1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3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6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3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910F-0747-EB43-9FEA-96332EC971FD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8AA8-5E2C-D14F-A9F8-FE44B2B6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wlinson"/>
              </a:defRPr>
            </a:lvl1pPr>
          </a:lstStyle>
          <a:p>
            <a:fld id="{8B8D910F-0747-EB43-9FEA-96332EC971FD}" type="datetimeFigureOut">
              <a:rPr lang="en-US" smtClean="0"/>
              <a:pPr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wlinso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wlinson"/>
              </a:defRPr>
            </a:lvl1pPr>
          </a:lstStyle>
          <a:p>
            <a:fld id="{1BEF8AA8-5E2C-D14F-A9F8-FE44B2B63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1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awlinson"/>
          <a:ea typeface="+mj-ea"/>
          <a:cs typeface="+mj-cs"/>
        </a:defRPr>
      </a:lvl1pPr>
    </p:titleStyle>
    <p:bodyStyle>
      <a:lvl1pPr marL="342871" indent="-342871" algn="l" defTabSz="45716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awlinson"/>
          <a:ea typeface="+mn-ea"/>
          <a:cs typeface="+mn-cs"/>
        </a:defRPr>
      </a:lvl1pPr>
      <a:lvl2pPr marL="742888" indent="-285726" algn="l" defTabSz="45716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awlinson"/>
          <a:ea typeface="+mn-ea"/>
          <a:cs typeface="+mn-cs"/>
        </a:defRPr>
      </a:lvl2pPr>
      <a:lvl3pPr marL="1142904" indent="-228582" algn="l" defTabSz="45716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wlinson"/>
          <a:ea typeface="+mn-ea"/>
          <a:cs typeface="+mn-cs"/>
        </a:defRPr>
      </a:lvl3pPr>
      <a:lvl4pPr marL="1600068" indent="-228582" algn="l" defTabSz="45716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wlinson"/>
          <a:ea typeface="+mn-ea"/>
          <a:cs typeface="+mn-cs"/>
        </a:defRPr>
      </a:lvl4pPr>
      <a:lvl5pPr marL="2057228" indent="-228582" algn="l" defTabSz="45716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awlinson"/>
          <a:ea typeface="+mn-ea"/>
          <a:cs typeface="+mn-cs"/>
        </a:defRPr>
      </a:lvl5pPr>
      <a:lvl6pPr marL="2514390" indent="-228582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2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2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2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3.wdp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3474"/>
            <a:ext cx="9144000" cy="5870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63474"/>
            <a:ext cx="9144000" cy="5870448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kern="100" spc="4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Rawlinson"/>
              </a:rPr>
              <a:t>SOFTWARE AS MATERIAL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648979"/>
          </a:xfrm>
        </p:spPr>
        <p:txBody>
          <a:bodyPr>
            <a:noAutofit/>
          </a:bodyPr>
          <a:lstStyle/>
          <a:p>
            <a:pPr algn="l"/>
            <a:r>
              <a:rPr lang="en-US" sz="2400" kern="100" spc="4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utura Condensed"/>
                <a:cs typeface="Futura Condensed"/>
              </a:rPr>
              <a:t>ENTERPRISE UX CONFERENCE</a:t>
            </a:r>
          </a:p>
          <a:p>
            <a:pPr algn="l"/>
            <a:r>
              <a:rPr lang="en-US" sz="2400" kern="100" spc="4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utura Condensed"/>
                <a:cs typeface="Futura Condensed"/>
              </a:rPr>
              <a:t>JUNE 8, 2016</a:t>
            </a:r>
          </a:p>
          <a:p>
            <a:pPr algn="l"/>
            <a:r>
              <a:rPr lang="en-US" sz="2400" kern="100" spc="4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utura Condensed"/>
                <a:cs typeface="Futura Condensed"/>
              </a:rPr>
              <a:t>@GPETROFF</a:t>
            </a:r>
          </a:p>
          <a:p>
            <a:pPr algn="l"/>
            <a:endParaRPr lang="en-US" sz="2400" kern="100" spc="44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234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emergent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64742" y="1455455"/>
            <a:ext cx="1014980" cy="987549"/>
          </a:xfrm>
          <a:prstGeom prst="ellipse">
            <a:avLst/>
          </a:prstGeom>
          <a:noFill/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MACHINE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LEARNING</a:t>
            </a:r>
          </a:p>
        </p:txBody>
      </p:sp>
      <p:sp>
        <p:nvSpPr>
          <p:cNvPr id="4" name="Oval 3"/>
          <p:cNvSpPr/>
          <p:nvPr/>
        </p:nvSpPr>
        <p:spPr>
          <a:xfrm>
            <a:off x="2445665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IOT</a:t>
            </a:r>
          </a:p>
        </p:txBody>
      </p:sp>
      <p:sp>
        <p:nvSpPr>
          <p:cNvPr id="5" name="Oval 4"/>
          <p:cNvSpPr/>
          <p:nvPr/>
        </p:nvSpPr>
        <p:spPr>
          <a:xfrm>
            <a:off x="3926588" y="1455455"/>
            <a:ext cx="1014980" cy="987549"/>
          </a:xfrm>
          <a:prstGeom prst="ellipse">
            <a:avLst/>
          </a:prstGeom>
          <a:solidFill>
            <a:srgbClr val="FFFFFF"/>
          </a:solidFill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rgbClr val="C0504D"/>
                </a:solidFill>
                <a:latin typeface="Futura Condensed"/>
                <a:cs typeface="Futura Condensed"/>
              </a:rPr>
              <a:t>SECURITY</a:t>
            </a:r>
          </a:p>
        </p:txBody>
      </p:sp>
      <p:sp>
        <p:nvSpPr>
          <p:cNvPr id="6" name="Oval 5"/>
          <p:cNvSpPr/>
          <p:nvPr/>
        </p:nvSpPr>
        <p:spPr>
          <a:xfrm>
            <a:off x="5407511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EDGE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COMPUTE</a:t>
            </a:r>
          </a:p>
        </p:txBody>
      </p:sp>
      <p:sp>
        <p:nvSpPr>
          <p:cNvPr id="7" name="Oval 6"/>
          <p:cNvSpPr/>
          <p:nvPr/>
        </p:nvSpPr>
        <p:spPr>
          <a:xfrm>
            <a:off x="6888433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BLOCK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CHAIN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2712" y="309602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Rawlinson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Secure Networks will be preferred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Humans largest source of issues</a:t>
            </a:r>
          </a:p>
        </p:txBody>
      </p:sp>
      <p:pic>
        <p:nvPicPr>
          <p:cNvPr id="11" name="Picture 10" descr="shutterstock_12962954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7" b="89805" l="10000" r="100000">
                        <a14:foregroundMark x1="82200" y1="65067" x2="82200" y2="65067"/>
                        <a14:foregroundMark x1="82200" y1="65067" x2="82200" y2="65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5908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emergent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64742" y="1455455"/>
            <a:ext cx="1014980" cy="987549"/>
          </a:xfrm>
          <a:prstGeom prst="ellipse">
            <a:avLst/>
          </a:prstGeom>
          <a:noFill/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MACHINE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LEARNING</a:t>
            </a:r>
          </a:p>
        </p:txBody>
      </p:sp>
      <p:sp>
        <p:nvSpPr>
          <p:cNvPr id="4" name="Oval 3"/>
          <p:cNvSpPr/>
          <p:nvPr/>
        </p:nvSpPr>
        <p:spPr>
          <a:xfrm>
            <a:off x="2445665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IOT</a:t>
            </a:r>
          </a:p>
        </p:txBody>
      </p:sp>
      <p:sp>
        <p:nvSpPr>
          <p:cNvPr id="5" name="Oval 4"/>
          <p:cNvSpPr/>
          <p:nvPr/>
        </p:nvSpPr>
        <p:spPr>
          <a:xfrm>
            <a:off x="3926588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SECURITY</a:t>
            </a:r>
          </a:p>
        </p:txBody>
      </p:sp>
      <p:sp>
        <p:nvSpPr>
          <p:cNvPr id="6" name="Oval 5"/>
          <p:cNvSpPr/>
          <p:nvPr/>
        </p:nvSpPr>
        <p:spPr>
          <a:xfrm>
            <a:off x="5407511" y="1455455"/>
            <a:ext cx="1014980" cy="987549"/>
          </a:xfrm>
          <a:prstGeom prst="ellipse">
            <a:avLst/>
          </a:prstGeom>
          <a:solidFill>
            <a:srgbClr val="FFFFFF"/>
          </a:solidFill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rgbClr val="C0504D"/>
                </a:solidFill>
                <a:latin typeface="Futura Condensed"/>
                <a:cs typeface="Futura Condensed"/>
              </a:rPr>
              <a:t>EDGE</a:t>
            </a:r>
          </a:p>
          <a:p>
            <a:pPr algn="ctr">
              <a:defRPr/>
            </a:pPr>
            <a:r>
              <a:rPr lang="en-US" sz="1400" dirty="0">
                <a:solidFill>
                  <a:srgbClr val="C0504D"/>
                </a:solidFill>
                <a:latin typeface="Futura Condensed"/>
                <a:cs typeface="Futura Condensed"/>
              </a:rPr>
              <a:t>COMPUTE</a:t>
            </a:r>
          </a:p>
        </p:txBody>
      </p:sp>
      <p:sp>
        <p:nvSpPr>
          <p:cNvPr id="7" name="Oval 6"/>
          <p:cNvSpPr/>
          <p:nvPr/>
        </p:nvSpPr>
        <p:spPr>
          <a:xfrm>
            <a:off x="6888433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BLOCK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CHAIN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2712" y="309602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Rawlinson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Why not put 100 cores on the edge?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Locale will have agency</a:t>
            </a:r>
          </a:p>
        </p:txBody>
      </p:sp>
      <p:pic>
        <p:nvPicPr>
          <p:cNvPr id="11" name="Picture 10" descr="intel-ediso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" b="98081" l="5426" r="91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83" y="2663649"/>
            <a:ext cx="2784279" cy="20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emergent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64742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MACHINE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LEARNING</a:t>
            </a:r>
          </a:p>
        </p:txBody>
      </p:sp>
      <p:sp>
        <p:nvSpPr>
          <p:cNvPr id="4" name="Oval 3"/>
          <p:cNvSpPr/>
          <p:nvPr/>
        </p:nvSpPr>
        <p:spPr>
          <a:xfrm>
            <a:off x="2445665" y="1455455"/>
            <a:ext cx="1014980" cy="987549"/>
          </a:xfrm>
          <a:prstGeom prst="ellipse">
            <a:avLst/>
          </a:prstGeom>
          <a:noFill/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IOT</a:t>
            </a:r>
          </a:p>
        </p:txBody>
      </p:sp>
      <p:sp>
        <p:nvSpPr>
          <p:cNvPr id="5" name="Oval 4"/>
          <p:cNvSpPr/>
          <p:nvPr/>
        </p:nvSpPr>
        <p:spPr>
          <a:xfrm>
            <a:off x="3926588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SECURITY</a:t>
            </a:r>
          </a:p>
        </p:txBody>
      </p:sp>
      <p:sp>
        <p:nvSpPr>
          <p:cNvPr id="6" name="Oval 5"/>
          <p:cNvSpPr/>
          <p:nvPr/>
        </p:nvSpPr>
        <p:spPr>
          <a:xfrm>
            <a:off x="5407511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EDGE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COMPUTE</a:t>
            </a:r>
          </a:p>
        </p:txBody>
      </p:sp>
      <p:sp>
        <p:nvSpPr>
          <p:cNvPr id="7" name="Oval 6"/>
          <p:cNvSpPr/>
          <p:nvPr/>
        </p:nvSpPr>
        <p:spPr>
          <a:xfrm>
            <a:off x="6888433" y="1455455"/>
            <a:ext cx="1014980" cy="987549"/>
          </a:xfrm>
          <a:prstGeom prst="ellipse">
            <a:avLst/>
          </a:prstGeom>
          <a:solidFill>
            <a:srgbClr val="FFFFFF"/>
          </a:solidFill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accent2"/>
                </a:solidFill>
                <a:latin typeface="Futura Condensed"/>
                <a:cs typeface="Futura Condensed"/>
              </a:rPr>
              <a:t>BLOCK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2"/>
                </a:solidFill>
                <a:latin typeface="Futura Condensed"/>
                <a:cs typeface="Futura Condensed"/>
              </a:rPr>
              <a:t>CHAIN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2712" y="309602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Rawlinson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Communal connectivity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Disrupting to </a:t>
            </a:r>
            <a:r>
              <a:rPr lang="en-US" sz="2800" dirty="0" err="1">
                <a:solidFill>
                  <a:srgbClr val="FFFFFF"/>
                </a:solidFill>
                <a:latin typeface="Futura Condensed"/>
                <a:cs typeface="Futura Condensed"/>
              </a:rPr>
              <a:t>FinService</a:t>
            </a:r>
            <a:endParaRPr lang="en-US" sz="2800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pic>
        <p:nvPicPr>
          <p:cNvPr id="10" name="Picture 9" descr="Blockchain Logo-01-2.png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93" y="1915933"/>
            <a:ext cx="4738768" cy="33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cs typeface="Rawlinson"/>
              </a:rPr>
              <a:t>d</a:t>
            </a:r>
            <a:r>
              <a:rPr lang="en-US" dirty="0" smtClean="0">
                <a:solidFill>
                  <a:srgbClr val="FFFFFF"/>
                </a:solidFill>
                <a:cs typeface="Rawlinson"/>
              </a:rPr>
              <a:t>isruptive platforms</a:t>
            </a:r>
            <a:endParaRPr lang="en-US" dirty="0">
              <a:solidFill>
                <a:srgbClr val="FFFFFF"/>
              </a:solidFill>
              <a:cs typeface="Rawlinso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772421" y="2132153"/>
            <a:ext cx="589759" cy="589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894539" y="1978187"/>
            <a:ext cx="1429141" cy="1072784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959179" y="1289633"/>
            <a:ext cx="207726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Futura Condensed"/>
                <a:cs typeface="Futura Condensed"/>
              </a:rPr>
              <a:t>FIN SERVICES</a:t>
            </a:r>
            <a:endParaRPr lang="en-US" sz="1600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539746" y="1289633"/>
            <a:ext cx="207726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Futura Condensed"/>
                <a:cs typeface="Futura Condensed"/>
              </a:rPr>
              <a:t>LOGISTICS</a:t>
            </a:r>
            <a:endParaRPr lang="en-US" sz="1600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995822" y="1289633"/>
            <a:ext cx="207726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Futura Condensed"/>
                <a:cs typeface="Futura Condensed"/>
              </a:rPr>
              <a:t>HOUSING</a:t>
            </a:r>
            <a:endParaRPr lang="en-US" sz="1600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  <p:pic>
        <p:nvPicPr>
          <p:cNvPr id="12" name="Picture 11" descr="bnb_billboard_01-2000x1125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44" b="100000" l="364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16937" r="38394" b="33068"/>
          <a:stretch/>
        </p:blipFill>
        <p:spPr>
          <a:xfrm>
            <a:off x="6663319" y="2037453"/>
            <a:ext cx="865909" cy="954252"/>
          </a:xfrm>
          <a:prstGeom prst="rect">
            <a:avLst/>
          </a:prstGeom>
        </p:spPr>
      </p:pic>
      <p:pic>
        <p:nvPicPr>
          <p:cNvPr id="17" name="Picture 16" descr="stripe (1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9" y="1928339"/>
            <a:ext cx="989540" cy="989540"/>
          </a:xfrm>
          <a:prstGeom prst="rect">
            <a:avLst/>
          </a:prstGeom>
        </p:spPr>
      </p:pic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539746" y="3278099"/>
            <a:ext cx="207726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Futura Condensed"/>
                <a:cs typeface="Futura Condensed"/>
              </a:rPr>
              <a:t>COMPUTING INFRASTRUCTURE</a:t>
            </a:r>
            <a:endParaRPr lang="en-US" sz="1400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  <p:pic>
        <p:nvPicPr>
          <p:cNvPr id="21" name="Picture 20" descr="aws-logo-large_white-300x111.png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73" y="4049406"/>
            <a:ext cx="1271757" cy="470550"/>
          </a:xfrm>
          <a:prstGeom prst="rect">
            <a:avLst/>
          </a:prstGeom>
        </p:spPr>
      </p:pic>
      <p:pic>
        <p:nvPicPr>
          <p:cNvPr id="25" name="Picture 24" descr="Lyft_logo.svg.png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37" y="2132153"/>
            <a:ext cx="771992" cy="5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901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579" y="1435798"/>
            <a:ext cx="1068097" cy="14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PLATFORMS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044" y="1430088"/>
            <a:ext cx="261521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MICROSERVICES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578" y="1391588"/>
            <a:ext cx="3996816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14335" y="1385878"/>
            <a:ext cx="261191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01851" y="1430088"/>
            <a:ext cx="1410552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OUTCOMES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492109" y="1385878"/>
            <a:ext cx="142029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EXPERIENCE AS A SERVICE</a:t>
            </a: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645745" y="3503632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INFRASTRUCTURE AS A SERVICE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45745" y="40730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BUSINESS MODEL AS A SERVICE</a:t>
            </a: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645745" y="2335693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SOFTWARE AS A SERVICE</a:t>
            </a: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645745" y="2918136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PLATFORM AS A SERVICE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cs typeface="Rawlinson"/>
              </a:rPr>
              <a:t>t</a:t>
            </a:r>
            <a:r>
              <a:rPr lang="en-US" dirty="0" smtClean="0">
                <a:solidFill>
                  <a:srgbClr val="FFFFFF"/>
                </a:solidFill>
                <a:cs typeface="Rawlinson"/>
              </a:rPr>
              <a:t>he new tech stack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714335" y="1753950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UI TOOLKITS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711044" y="2333725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REFERENCE APPLICATIONS</a:t>
            </a:r>
          </a:p>
        </p:txBody>
      </p:sp>
      <p:sp>
        <p:nvSpPr>
          <p:cNvPr id="33" name="Rounded Rectangle 6"/>
          <p:cNvSpPr>
            <a:spLocks noChangeArrowheads="1"/>
          </p:cNvSpPr>
          <p:nvPr/>
        </p:nvSpPr>
        <p:spPr bwMode="auto">
          <a:xfrm>
            <a:off x="4714337" y="291350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CHUNKS OF FUNCTIONALITY</a:t>
            </a:r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4711043" y="3493275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BUILDING BLOCKS</a:t>
            </a:r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4711043" y="407305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SUBSCRIPTION/SHARE ECONOMY</a:t>
            </a:r>
          </a:p>
        </p:txBody>
      </p:sp>
      <p:sp>
        <p:nvSpPr>
          <p:cNvPr id="37" name="Oval 36"/>
          <p:cNvSpPr/>
          <p:nvPr/>
        </p:nvSpPr>
        <p:spPr>
          <a:xfrm>
            <a:off x="7671820" y="2456819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NEW WAY TO BUILD</a:t>
            </a:r>
          </a:p>
        </p:txBody>
      </p:sp>
    </p:spTree>
    <p:extLst>
      <p:ext uri="{BB962C8B-B14F-4D97-AF65-F5344CB8AC3E}">
        <p14:creationId xmlns:p14="http://schemas.microsoft.com/office/powerpoint/2010/main" val="1353105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579" y="1435798"/>
            <a:ext cx="1068097" cy="14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PLATFORMS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044" y="1430088"/>
            <a:ext cx="261521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MICROSERVICES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578" y="1391588"/>
            <a:ext cx="3996816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14335" y="1385878"/>
            <a:ext cx="261191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01851" y="1430088"/>
            <a:ext cx="1410552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OUTCOMES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492109" y="1385878"/>
            <a:ext cx="142029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EXPERIENCE AS A SERVICE</a:t>
            </a: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645745" y="3503632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INFRASTRUCTURE AS A SERVICE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45745" y="4073050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BUSINESS MODEL AS A SERVICE</a:t>
            </a: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645745" y="2335693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SOFTWARE AS A SERVICE</a:t>
            </a: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645745" y="2918136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PLATFORM AS A SERVICE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cs typeface="Rawlinson"/>
              </a:rPr>
              <a:t>t</a:t>
            </a:r>
            <a:r>
              <a:rPr lang="en-US" dirty="0" smtClean="0">
                <a:solidFill>
                  <a:srgbClr val="FFFFFF"/>
                </a:solidFill>
                <a:cs typeface="Rawlinson"/>
              </a:rPr>
              <a:t>he new tech stack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714335" y="1753950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UI TOOLKITS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711044" y="2333725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REFERENCE APPLICATIONS</a:t>
            </a:r>
          </a:p>
        </p:txBody>
      </p:sp>
      <p:sp>
        <p:nvSpPr>
          <p:cNvPr id="33" name="Rounded Rectangle 6"/>
          <p:cNvSpPr>
            <a:spLocks noChangeArrowheads="1"/>
          </p:cNvSpPr>
          <p:nvPr/>
        </p:nvSpPr>
        <p:spPr bwMode="auto">
          <a:xfrm>
            <a:off x="4714337" y="291350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CHUNKS OF FUNCTIONALITY</a:t>
            </a:r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4711043" y="3493275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BUILDING BLOCKS</a:t>
            </a:r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4711043" y="4073050"/>
            <a:ext cx="2611919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SUBSCRIPTION/SHARE ECONOMY</a:t>
            </a:r>
          </a:p>
        </p:txBody>
      </p:sp>
      <p:sp>
        <p:nvSpPr>
          <p:cNvPr id="37" name="Oval 36"/>
          <p:cNvSpPr/>
          <p:nvPr/>
        </p:nvSpPr>
        <p:spPr>
          <a:xfrm>
            <a:off x="7671820" y="2456819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NEW WAY TO BUILD</a:t>
            </a:r>
          </a:p>
        </p:txBody>
      </p:sp>
    </p:spTree>
    <p:extLst>
      <p:ext uri="{BB962C8B-B14F-4D97-AF65-F5344CB8AC3E}">
        <p14:creationId xmlns:p14="http://schemas.microsoft.com/office/powerpoint/2010/main" val="10367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579" y="1435798"/>
            <a:ext cx="1068097" cy="14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PLATFORMS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044" y="1430088"/>
            <a:ext cx="261521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MICROSERVICES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578" y="1391588"/>
            <a:ext cx="3996816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14335" y="1385878"/>
            <a:ext cx="261191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01851" y="1430088"/>
            <a:ext cx="1410552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OUTCOMES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492109" y="1385878"/>
            <a:ext cx="142029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EXPERIENCE AS A SERVICE</a:t>
            </a: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645745" y="3503632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INFRASTRUCTURE AS A SERVICE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45745" y="40730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BUSINESS MODEL AS A SERVICE</a:t>
            </a: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645745" y="2335693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SOFTWARE AS A SERVICE</a:t>
            </a: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645745" y="2918136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PLATFORM AS A SERVICE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cs typeface="Rawlinson"/>
              </a:rPr>
              <a:t>t</a:t>
            </a:r>
            <a:r>
              <a:rPr lang="en-US" dirty="0" smtClean="0">
                <a:solidFill>
                  <a:srgbClr val="FFFFFF"/>
                </a:solidFill>
                <a:cs typeface="Rawlinson"/>
              </a:rPr>
              <a:t>he new tech stack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714335" y="1753950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UI TOOLKITS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711044" y="2333725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REFERENCE APPLICATIONS</a:t>
            </a:r>
          </a:p>
        </p:txBody>
      </p:sp>
      <p:sp>
        <p:nvSpPr>
          <p:cNvPr id="33" name="Rounded Rectangle 6"/>
          <p:cNvSpPr>
            <a:spLocks noChangeArrowheads="1"/>
          </p:cNvSpPr>
          <p:nvPr/>
        </p:nvSpPr>
        <p:spPr bwMode="auto">
          <a:xfrm>
            <a:off x="4714337" y="291350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CHUNKS OF FUNCTIONALITY</a:t>
            </a:r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4711043" y="3493275"/>
            <a:ext cx="2611919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BUILDING BLOCKS</a:t>
            </a:r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4711043" y="407305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SUBSCRIPTION/SHARE ECONOMY</a:t>
            </a:r>
          </a:p>
        </p:txBody>
      </p:sp>
      <p:sp>
        <p:nvSpPr>
          <p:cNvPr id="37" name="Oval 36"/>
          <p:cNvSpPr/>
          <p:nvPr/>
        </p:nvSpPr>
        <p:spPr>
          <a:xfrm>
            <a:off x="7671820" y="2456819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NEW WAY TO BUILD</a:t>
            </a:r>
          </a:p>
        </p:txBody>
      </p:sp>
    </p:spTree>
    <p:extLst>
      <p:ext uri="{BB962C8B-B14F-4D97-AF65-F5344CB8AC3E}">
        <p14:creationId xmlns:p14="http://schemas.microsoft.com/office/powerpoint/2010/main" val="10367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579" y="1435798"/>
            <a:ext cx="1068097" cy="14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PLATFORMS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044" y="1430088"/>
            <a:ext cx="261521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MICROSERVICES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578" y="1391588"/>
            <a:ext cx="3996816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14335" y="1385878"/>
            <a:ext cx="261191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01851" y="1430088"/>
            <a:ext cx="1410552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OUTCOMES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492109" y="1385878"/>
            <a:ext cx="142029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EXPERIENCE AS A SERVICE</a:t>
            </a: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645745" y="3503632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INFRASTRUCTURE AS A SERVICE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45745" y="40730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BUSINESS MODEL AS A SERVICE</a:t>
            </a: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645745" y="2335693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SOFTWARE AS A SERVICE</a:t>
            </a: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645745" y="2918136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PLATFORM AS A SERVICE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cs typeface="Rawlinson"/>
              </a:rPr>
              <a:t>t</a:t>
            </a:r>
            <a:r>
              <a:rPr lang="en-US" dirty="0" smtClean="0">
                <a:solidFill>
                  <a:srgbClr val="FFFFFF"/>
                </a:solidFill>
                <a:cs typeface="Rawlinson"/>
              </a:rPr>
              <a:t>he new tech stack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714335" y="1753950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UI TOOLKITS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711044" y="2333725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REFERENCE APPLICATIONS</a:t>
            </a:r>
          </a:p>
        </p:txBody>
      </p:sp>
      <p:sp>
        <p:nvSpPr>
          <p:cNvPr id="33" name="Rounded Rectangle 6"/>
          <p:cNvSpPr>
            <a:spLocks noChangeArrowheads="1"/>
          </p:cNvSpPr>
          <p:nvPr/>
        </p:nvSpPr>
        <p:spPr bwMode="auto">
          <a:xfrm>
            <a:off x="4714337" y="2913500"/>
            <a:ext cx="2611919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CHUNKS OF FUNCTIONALITY</a:t>
            </a:r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4711043" y="3493275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BUILDING BLOCKS</a:t>
            </a:r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4711043" y="407305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SUBSCRIPTION/SHARE ECONOMY</a:t>
            </a:r>
          </a:p>
        </p:txBody>
      </p:sp>
      <p:sp>
        <p:nvSpPr>
          <p:cNvPr id="37" name="Oval 36"/>
          <p:cNvSpPr/>
          <p:nvPr/>
        </p:nvSpPr>
        <p:spPr>
          <a:xfrm>
            <a:off x="7671820" y="2456819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NEW WAY TO BUILD</a:t>
            </a:r>
          </a:p>
        </p:txBody>
      </p:sp>
    </p:spTree>
    <p:extLst>
      <p:ext uri="{BB962C8B-B14F-4D97-AF65-F5344CB8AC3E}">
        <p14:creationId xmlns:p14="http://schemas.microsoft.com/office/powerpoint/2010/main" val="10367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579" y="1435798"/>
            <a:ext cx="1068097" cy="14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PLATFORMS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044" y="1430088"/>
            <a:ext cx="261521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MICROSERVICES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578" y="1391588"/>
            <a:ext cx="3996816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14335" y="1385878"/>
            <a:ext cx="261191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01851" y="1430088"/>
            <a:ext cx="1410552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OUTCOMES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492109" y="1385878"/>
            <a:ext cx="142029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EXPERIENCE AS A SERVICE</a:t>
            </a: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645745" y="3503632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INFRASTRUCTURE AS A SERVICE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45745" y="40730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BUSINESS MODEL AS A SERVICE</a:t>
            </a: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645745" y="2335693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SOFTWARE AS A SERVICE</a:t>
            </a: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645745" y="2918136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PLATFORM AS A SERVICE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cs typeface="Rawlinson"/>
              </a:rPr>
              <a:t>t</a:t>
            </a:r>
            <a:r>
              <a:rPr lang="en-US" dirty="0" smtClean="0">
                <a:solidFill>
                  <a:srgbClr val="FFFFFF"/>
                </a:solidFill>
                <a:cs typeface="Rawlinson"/>
              </a:rPr>
              <a:t>he new tech stack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714335" y="1753950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UI TOOLKITS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711044" y="2333725"/>
            <a:ext cx="2611918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REFERENCE APPLICATIONS</a:t>
            </a:r>
          </a:p>
        </p:txBody>
      </p:sp>
      <p:sp>
        <p:nvSpPr>
          <p:cNvPr id="33" name="Rounded Rectangle 6"/>
          <p:cNvSpPr>
            <a:spLocks noChangeArrowheads="1"/>
          </p:cNvSpPr>
          <p:nvPr/>
        </p:nvSpPr>
        <p:spPr bwMode="auto">
          <a:xfrm>
            <a:off x="4714337" y="291350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CHUNKS OF FUNCTIONALITY</a:t>
            </a:r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4711043" y="3493275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BUILDING BLOCKS</a:t>
            </a:r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4711043" y="407305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SUBSCRIPTION/SHARE ECONOMY</a:t>
            </a:r>
          </a:p>
        </p:txBody>
      </p:sp>
      <p:sp>
        <p:nvSpPr>
          <p:cNvPr id="37" name="Oval 36"/>
          <p:cNvSpPr/>
          <p:nvPr/>
        </p:nvSpPr>
        <p:spPr>
          <a:xfrm>
            <a:off x="7671820" y="2456819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NEW WAY TO BUILD</a:t>
            </a:r>
          </a:p>
        </p:txBody>
      </p:sp>
    </p:spTree>
    <p:extLst>
      <p:ext uri="{BB962C8B-B14F-4D97-AF65-F5344CB8AC3E}">
        <p14:creationId xmlns:p14="http://schemas.microsoft.com/office/powerpoint/2010/main" val="10367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579" y="1435798"/>
            <a:ext cx="1068097" cy="14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PLATFORMS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044" y="1430088"/>
            <a:ext cx="261521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MICROSERVICES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578" y="1391588"/>
            <a:ext cx="3996816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14335" y="1385878"/>
            <a:ext cx="261191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01851" y="1430088"/>
            <a:ext cx="1410552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OUTCOMES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492109" y="1385878"/>
            <a:ext cx="142029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EXPERIENCE AS A SERVICE</a:t>
            </a: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645745" y="3503632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INFRASTRUCTURE AS A SERVICE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45745" y="40730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BUSINESS MODEL AS A SERVICE</a:t>
            </a: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645745" y="2335693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SOFTWARE AS A SERVICE</a:t>
            </a: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645745" y="2918136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PLATFORM AS A SERVICE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cs typeface="Rawlinson"/>
              </a:rPr>
              <a:t>t</a:t>
            </a:r>
            <a:r>
              <a:rPr lang="en-US" dirty="0" smtClean="0">
                <a:solidFill>
                  <a:srgbClr val="FFFFFF"/>
                </a:solidFill>
                <a:cs typeface="Rawlinson"/>
              </a:rPr>
              <a:t>he new tech stack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714335" y="1753950"/>
            <a:ext cx="2611918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UI TOOLKITS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711044" y="2333725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REFERENCE APPLICATIONS</a:t>
            </a:r>
          </a:p>
        </p:txBody>
      </p:sp>
      <p:sp>
        <p:nvSpPr>
          <p:cNvPr id="33" name="Rounded Rectangle 6"/>
          <p:cNvSpPr>
            <a:spLocks noChangeArrowheads="1"/>
          </p:cNvSpPr>
          <p:nvPr/>
        </p:nvSpPr>
        <p:spPr bwMode="auto">
          <a:xfrm>
            <a:off x="4714337" y="291350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CHUNKS OF FUNCTIONALITY</a:t>
            </a:r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4711043" y="3493275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BUILDING BLOCKS</a:t>
            </a:r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4711043" y="407305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SUBSCRIPTION/SHARE ECONOMY</a:t>
            </a:r>
          </a:p>
        </p:txBody>
      </p:sp>
      <p:sp>
        <p:nvSpPr>
          <p:cNvPr id="37" name="Oval 36"/>
          <p:cNvSpPr/>
          <p:nvPr/>
        </p:nvSpPr>
        <p:spPr>
          <a:xfrm>
            <a:off x="7671820" y="2456819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NEW WAY TO BUILD</a:t>
            </a:r>
          </a:p>
        </p:txBody>
      </p:sp>
    </p:spTree>
    <p:extLst>
      <p:ext uri="{BB962C8B-B14F-4D97-AF65-F5344CB8AC3E}">
        <p14:creationId xmlns:p14="http://schemas.microsoft.com/office/powerpoint/2010/main" val="10367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hings are good…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667" y="1191889"/>
            <a:ext cx="4164509" cy="2662256"/>
            <a:chOff x="289667" y="1191888"/>
            <a:chExt cx="5035745" cy="3219213"/>
          </a:xfrm>
        </p:grpSpPr>
        <p:sp>
          <p:nvSpPr>
            <p:cNvPr id="3" name="Rectangle 2"/>
            <p:cNvSpPr/>
            <p:nvPr/>
          </p:nvSpPr>
          <p:spPr>
            <a:xfrm>
              <a:off x="289667" y="1191888"/>
              <a:ext cx="5035745" cy="321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753" y="1389559"/>
              <a:ext cx="4499573" cy="2823870"/>
            </a:xfrm>
            <a:prstGeom prst="rect">
              <a:avLst/>
            </a:prstGeom>
          </p:spPr>
        </p:pic>
      </p:grpSp>
      <p:pic>
        <p:nvPicPr>
          <p:cNvPr id="2" name="Picture 1" descr="Screen Shot 2016-05-27 at 2.0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45" y="2221700"/>
            <a:ext cx="39086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406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579" y="1435798"/>
            <a:ext cx="1068097" cy="147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PLATFORMS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044" y="1430088"/>
            <a:ext cx="261521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MICROSERVICES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578" y="1391588"/>
            <a:ext cx="3996816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714335" y="1385878"/>
            <a:ext cx="261191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01851" y="1430088"/>
            <a:ext cx="1410552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rgbClr val="FFFFFF"/>
                </a:solidFill>
                <a:latin typeface="Futura Condensed"/>
                <a:cs typeface="Futura Condensed"/>
              </a:rPr>
              <a:t>OUTCOMES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492109" y="1385878"/>
            <a:ext cx="142029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EXPERIENCE AS A SERVICE</a:t>
            </a: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645745" y="3503632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INFRASTRUCTURE AS A SERVICE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45745" y="40730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BUSINESS MODEL AS A SERVICE</a:t>
            </a: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645745" y="2335693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SOFTWARE AS A SERVICE</a:t>
            </a:r>
          </a:p>
        </p:txBody>
      </p:sp>
      <p:sp>
        <p:nvSpPr>
          <p:cNvPr id="24" name="Rounded Rectangle 6"/>
          <p:cNvSpPr>
            <a:spLocks noChangeArrowheads="1"/>
          </p:cNvSpPr>
          <p:nvPr/>
        </p:nvSpPr>
        <p:spPr bwMode="auto">
          <a:xfrm>
            <a:off x="645745" y="2918136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PLATFORM AS A SERVICE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cs typeface="Rawlinson"/>
              </a:rPr>
              <a:t>t</a:t>
            </a:r>
            <a:r>
              <a:rPr lang="en-US" dirty="0" smtClean="0">
                <a:solidFill>
                  <a:srgbClr val="FFFFFF"/>
                </a:solidFill>
                <a:cs typeface="Rawlinson"/>
              </a:rPr>
              <a:t>he new tech stack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714335" y="1753950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UI TOOLKITS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711044" y="2333725"/>
            <a:ext cx="2611918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REFERENCE APPLICATIONS</a:t>
            </a:r>
          </a:p>
        </p:txBody>
      </p:sp>
      <p:sp>
        <p:nvSpPr>
          <p:cNvPr id="33" name="Rounded Rectangle 6"/>
          <p:cNvSpPr>
            <a:spLocks noChangeArrowheads="1"/>
          </p:cNvSpPr>
          <p:nvPr/>
        </p:nvSpPr>
        <p:spPr bwMode="auto">
          <a:xfrm>
            <a:off x="4714337" y="291350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CHUNKS OF FUNCTIONALITY</a:t>
            </a:r>
          </a:p>
        </p:txBody>
      </p:sp>
      <p:sp>
        <p:nvSpPr>
          <p:cNvPr id="34" name="Rounded Rectangle 6"/>
          <p:cNvSpPr>
            <a:spLocks noChangeArrowheads="1"/>
          </p:cNvSpPr>
          <p:nvPr/>
        </p:nvSpPr>
        <p:spPr bwMode="auto">
          <a:xfrm>
            <a:off x="4711043" y="3493275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BUILDING BLOCKS</a:t>
            </a:r>
          </a:p>
        </p:txBody>
      </p:sp>
      <p:sp>
        <p:nvSpPr>
          <p:cNvPr id="35" name="Rounded Rectangle 6"/>
          <p:cNvSpPr>
            <a:spLocks noChangeArrowheads="1"/>
          </p:cNvSpPr>
          <p:nvPr/>
        </p:nvSpPr>
        <p:spPr bwMode="auto">
          <a:xfrm>
            <a:off x="4711043" y="4073050"/>
            <a:ext cx="2611919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SUBSCRIPTION/SHARE ECONOMY</a:t>
            </a:r>
          </a:p>
        </p:txBody>
      </p:sp>
      <p:sp>
        <p:nvSpPr>
          <p:cNvPr id="37" name="Oval 36"/>
          <p:cNvSpPr/>
          <p:nvPr/>
        </p:nvSpPr>
        <p:spPr>
          <a:xfrm>
            <a:off x="7671820" y="2456819"/>
            <a:ext cx="1014980" cy="987549"/>
          </a:xfrm>
          <a:prstGeom prst="ellipse">
            <a:avLst/>
          </a:prstGeom>
          <a:solidFill>
            <a:srgbClr val="FFFFFF"/>
          </a:solidFill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NEW WAY TO BUILD</a:t>
            </a:r>
          </a:p>
        </p:txBody>
      </p:sp>
    </p:spTree>
    <p:extLst>
      <p:ext uri="{BB962C8B-B14F-4D97-AF65-F5344CB8AC3E}">
        <p14:creationId xmlns:p14="http://schemas.microsoft.com/office/powerpoint/2010/main" val="10367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FFFF"/>
                </a:solidFill>
              </a:rPr>
              <a:t>d</a:t>
            </a:r>
            <a:r>
              <a:rPr lang="en-US" dirty="0" err="1" smtClean="0">
                <a:solidFill>
                  <a:srgbClr val="FFFFFF"/>
                </a:solidFill>
              </a:rPr>
              <a:t>evops</a:t>
            </a:r>
            <a:r>
              <a:rPr lang="en-US" dirty="0" smtClean="0">
                <a:solidFill>
                  <a:srgbClr val="FFFFFF"/>
                </a:solidFill>
              </a:rPr>
              <a:t> culture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6" y="1753950"/>
            <a:ext cx="4766985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CDCI: CONTINOUS DEVELOPMENT / CONTINOUS INTEGRATION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6" y="2363550"/>
            <a:ext cx="4766985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NO PREVIOUS VERSIONS TO SUPPORT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6" y="2973150"/>
            <a:ext cx="4766985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THE END OF THE PRD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45746" y="3577227"/>
            <a:ext cx="4766985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CHUNK THE PROBLEM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19184" y="885944"/>
            <a:ext cx="3896455" cy="3788493"/>
            <a:chOff x="4529857" y="661852"/>
            <a:chExt cx="3896455" cy="3788493"/>
          </a:xfrm>
          <a:effectLst/>
        </p:grpSpPr>
        <p:grpSp>
          <p:nvGrpSpPr>
            <p:cNvPr id="11" name="Group 10"/>
            <p:cNvGrpSpPr/>
            <p:nvPr/>
          </p:nvGrpSpPr>
          <p:grpSpPr>
            <a:xfrm>
              <a:off x="4529857" y="663831"/>
              <a:ext cx="3894032" cy="3786514"/>
              <a:chOff x="4529857" y="663831"/>
              <a:chExt cx="3894032" cy="378651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231289" y="663831"/>
                <a:ext cx="2517229" cy="2517229"/>
              </a:xfrm>
              <a:prstGeom prst="ellipse">
                <a:avLst/>
              </a:prstGeom>
              <a:solidFill>
                <a:srgbClr val="C0504D"/>
              </a:solidFill>
              <a:ln w="5715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29857" y="1933116"/>
                <a:ext cx="2517229" cy="2517229"/>
              </a:xfrm>
              <a:prstGeom prst="ellipse">
                <a:avLst/>
              </a:prstGeom>
              <a:solidFill>
                <a:srgbClr val="C0504D"/>
              </a:solidFill>
              <a:ln w="5715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906660" y="1922445"/>
                <a:ext cx="2517229" cy="2517229"/>
              </a:xfrm>
              <a:prstGeom prst="ellipse">
                <a:avLst/>
              </a:prstGeom>
              <a:solidFill>
                <a:srgbClr val="C0504D"/>
              </a:solidFill>
              <a:ln w="5715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32280" y="661852"/>
              <a:ext cx="3894032" cy="3786514"/>
              <a:chOff x="4529857" y="663831"/>
              <a:chExt cx="3894032" cy="3786514"/>
            </a:xfrm>
            <a:noFill/>
          </p:grpSpPr>
          <p:sp>
            <p:nvSpPr>
              <p:cNvPr id="13" name="Oval 12"/>
              <p:cNvSpPr/>
              <p:nvPr/>
            </p:nvSpPr>
            <p:spPr>
              <a:xfrm>
                <a:off x="5231289" y="663831"/>
                <a:ext cx="2517229" cy="2517229"/>
              </a:xfrm>
              <a:prstGeom prst="ellipse">
                <a:avLst/>
              </a:prstGeom>
              <a:grpFill/>
              <a:ln w="571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529857" y="1933116"/>
                <a:ext cx="2517229" cy="2517229"/>
              </a:xfrm>
              <a:prstGeom prst="ellipse">
                <a:avLst/>
              </a:prstGeom>
              <a:grpFill/>
              <a:ln w="571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06660" y="1922445"/>
                <a:ext cx="2517229" cy="2517229"/>
              </a:xfrm>
              <a:prstGeom prst="ellipse">
                <a:avLst/>
              </a:prstGeom>
              <a:grpFill/>
              <a:ln w="571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71962" y="878563"/>
              <a:ext cx="483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Futura Condensed"/>
                  <a:cs typeface="Futura Condensed"/>
                </a:rPr>
                <a:t>OPS</a:t>
              </a:r>
              <a:endParaRPr lang="en-US" dirty="0">
                <a:solidFill>
                  <a:schemeClr val="bg1"/>
                </a:solidFill>
                <a:latin typeface="Futura Condensed"/>
                <a:cs typeface="Futura Condense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1962" y="2451418"/>
              <a:ext cx="483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Futura Condensed"/>
                  <a:cs typeface="Futura Condensed"/>
                </a:rPr>
                <a:t>DEV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Futura Condensed"/>
                  <a:cs typeface="Futura Condensed"/>
                </a:rPr>
                <a:t>OPS</a:t>
              </a:r>
              <a:endParaRPr lang="en-US" dirty="0">
                <a:solidFill>
                  <a:schemeClr val="bg1"/>
                </a:solidFill>
                <a:latin typeface="Futura Condensed"/>
                <a:cs typeface="Futura Condense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5965" y="3097749"/>
              <a:ext cx="483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Futura Condensed"/>
                  <a:cs typeface="Futura Condensed"/>
                </a:rPr>
                <a:t>DEV</a:t>
              </a:r>
              <a:endParaRPr lang="en-US" dirty="0">
                <a:solidFill>
                  <a:schemeClr val="bg1"/>
                </a:solidFill>
                <a:latin typeface="Futura Condensed"/>
                <a:cs typeface="Futura Condense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0633" y="3061018"/>
              <a:ext cx="483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Futura Condensed"/>
                  <a:cs typeface="Futura Condensed"/>
                </a:rPr>
                <a:t>QA</a:t>
              </a:r>
              <a:endParaRPr lang="en-US" dirty="0">
                <a:solidFill>
                  <a:schemeClr val="bg1"/>
                </a:solidFill>
                <a:latin typeface="Futura Condensed"/>
                <a:cs typeface="Futu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179089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ystems inversion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39815" y="1084139"/>
            <a:ext cx="1113301" cy="1083213"/>
          </a:xfrm>
          <a:prstGeom prst="ellipse">
            <a:avLst/>
          </a:prstGeom>
          <a:noFill/>
          <a:ln w="508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SYSTEMS OF RECORD</a:t>
            </a:r>
          </a:p>
        </p:txBody>
      </p:sp>
      <p:sp>
        <p:nvSpPr>
          <p:cNvPr id="4" name="Oval 3"/>
          <p:cNvSpPr/>
          <p:nvPr/>
        </p:nvSpPr>
        <p:spPr>
          <a:xfrm>
            <a:off x="3906669" y="1084139"/>
            <a:ext cx="1113301" cy="1083213"/>
          </a:xfrm>
          <a:prstGeom prst="ellipse">
            <a:avLst/>
          </a:prstGeom>
          <a:noFill/>
          <a:ln w="508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SYSTEMS OF ENGAGEMENT</a:t>
            </a:r>
          </a:p>
        </p:txBody>
      </p:sp>
      <p:sp>
        <p:nvSpPr>
          <p:cNvPr id="5" name="Oval 4"/>
          <p:cNvSpPr/>
          <p:nvPr/>
        </p:nvSpPr>
        <p:spPr>
          <a:xfrm>
            <a:off x="6873523" y="1084139"/>
            <a:ext cx="1113301" cy="1083213"/>
          </a:xfrm>
          <a:prstGeom prst="ellipse">
            <a:avLst/>
          </a:prstGeom>
          <a:noFill/>
          <a:ln w="508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 smtClean="0">
                <a:solidFill>
                  <a:prstClr val="white"/>
                </a:solidFill>
                <a:latin typeface="Futura Condensed"/>
                <a:cs typeface="Futura Condensed"/>
              </a:rPr>
              <a:t>SYSTEMS </a:t>
            </a: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OF ASSETS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3771558" y="2211771"/>
            <a:ext cx="243388" cy="567904"/>
          </a:xfrm>
          <a:custGeom>
            <a:avLst/>
            <a:gdLst>
              <a:gd name="connsiteX0" fmla="*/ 114300 w 228600"/>
              <a:gd name="connsiteY0" fmla="*/ 228600 h 533400"/>
              <a:gd name="connsiteX1" fmla="*/ 228600 w 228600"/>
              <a:gd name="connsiteY1" fmla="*/ 342900 h 533400"/>
              <a:gd name="connsiteX2" fmla="*/ 228600 w 228600"/>
              <a:gd name="connsiteY2" fmla="*/ 533400 h 533400"/>
              <a:gd name="connsiteX3" fmla="*/ 0 w 228600"/>
              <a:gd name="connsiteY3" fmla="*/ 533400 h 533400"/>
              <a:gd name="connsiteX4" fmla="*/ 0 w 228600"/>
              <a:gd name="connsiteY4" fmla="*/ 342900 h 533400"/>
              <a:gd name="connsiteX5" fmla="*/ 114300 w 228600"/>
              <a:gd name="connsiteY5" fmla="*/ 228600 h 533400"/>
              <a:gd name="connsiteX6" fmla="*/ 114300 w 228600"/>
              <a:gd name="connsiteY6" fmla="*/ 0 h 533400"/>
              <a:gd name="connsiteX7" fmla="*/ 228600 w 228600"/>
              <a:gd name="connsiteY7" fmla="*/ 114300 h 533400"/>
              <a:gd name="connsiteX8" fmla="*/ 114300 w 228600"/>
              <a:gd name="connsiteY8" fmla="*/ 228600 h 533400"/>
              <a:gd name="connsiteX9" fmla="*/ 0 w 228600"/>
              <a:gd name="connsiteY9" fmla="*/ 114300 h 533400"/>
              <a:gd name="connsiteX10" fmla="*/ 114300 w 228600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33400">
                <a:moveTo>
                  <a:pt x="114300" y="228600"/>
                </a:moveTo>
                <a:cubicBezTo>
                  <a:pt x="177426" y="228600"/>
                  <a:pt x="228600" y="279774"/>
                  <a:pt x="228600" y="342900"/>
                </a:cubicBezTo>
                <a:lnTo>
                  <a:pt x="228600" y="533400"/>
                </a:lnTo>
                <a:lnTo>
                  <a:pt x="0" y="533400"/>
                </a:lnTo>
                <a:lnTo>
                  <a:pt x="0" y="342900"/>
                </a:lnTo>
                <a:cubicBezTo>
                  <a:pt x="0" y="279774"/>
                  <a:pt x="51174" y="228600"/>
                  <a:pt x="114300" y="228600"/>
                </a:cubicBezTo>
                <a:close/>
                <a:moveTo>
                  <a:pt x="114300" y="0"/>
                </a:moveTo>
                <a:cubicBezTo>
                  <a:pt x="177426" y="0"/>
                  <a:pt x="228600" y="51174"/>
                  <a:pt x="228600" y="114300"/>
                </a:cubicBezTo>
                <a:cubicBezTo>
                  <a:pt x="228600" y="177426"/>
                  <a:pt x="177426" y="228600"/>
                  <a:pt x="114300" y="228600"/>
                </a:cubicBezTo>
                <a:cubicBezTo>
                  <a:pt x="51174" y="228600"/>
                  <a:pt x="0" y="177426"/>
                  <a:pt x="0" y="114300"/>
                </a:cubicBez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marL="173024" indent="-173024" defTabSz="914324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54844" y="2039505"/>
            <a:ext cx="243388" cy="567904"/>
          </a:xfrm>
          <a:custGeom>
            <a:avLst/>
            <a:gdLst>
              <a:gd name="connsiteX0" fmla="*/ 114300 w 228600"/>
              <a:gd name="connsiteY0" fmla="*/ 228600 h 533400"/>
              <a:gd name="connsiteX1" fmla="*/ 228600 w 228600"/>
              <a:gd name="connsiteY1" fmla="*/ 342900 h 533400"/>
              <a:gd name="connsiteX2" fmla="*/ 228600 w 228600"/>
              <a:gd name="connsiteY2" fmla="*/ 533400 h 533400"/>
              <a:gd name="connsiteX3" fmla="*/ 0 w 228600"/>
              <a:gd name="connsiteY3" fmla="*/ 533400 h 533400"/>
              <a:gd name="connsiteX4" fmla="*/ 0 w 228600"/>
              <a:gd name="connsiteY4" fmla="*/ 342900 h 533400"/>
              <a:gd name="connsiteX5" fmla="*/ 114300 w 228600"/>
              <a:gd name="connsiteY5" fmla="*/ 228600 h 533400"/>
              <a:gd name="connsiteX6" fmla="*/ 114300 w 228600"/>
              <a:gd name="connsiteY6" fmla="*/ 0 h 533400"/>
              <a:gd name="connsiteX7" fmla="*/ 228600 w 228600"/>
              <a:gd name="connsiteY7" fmla="*/ 114300 h 533400"/>
              <a:gd name="connsiteX8" fmla="*/ 114300 w 228600"/>
              <a:gd name="connsiteY8" fmla="*/ 228600 h 533400"/>
              <a:gd name="connsiteX9" fmla="*/ 0 w 228600"/>
              <a:gd name="connsiteY9" fmla="*/ 114300 h 533400"/>
              <a:gd name="connsiteX10" fmla="*/ 114300 w 228600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33400">
                <a:moveTo>
                  <a:pt x="114300" y="228600"/>
                </a:moveTo>
                <a:cubicBezTo>
                  <a:pt x="177426" y="228600"/>
                  <a:pt x="228600" y="279774"/>
                  <a:pt x="228600" y="342900"/>
                </a:cubicBezTo>
                <a:lnTo>
                  <a:pt x="228600" y="533400"/>
                </a:lnTo>
                <a:lnTo>
                  <a:pt x="0" y="533400"/>
                </a:lnTo>
                <a:lnTo>
                  <a:pt x="0" y="342900"/>
                </a:lnTo>
                <a:cubicBezTo>
                  <a:pt x="0" y="279774"/>
                  <a:pt x="51174" y="228600"/>
                  <a:pt x="114300" y="228600"/>
                </a:cubicBezTo>
                <a:close/>
                <a:moveTo>
                  <a:pt x="114300" y="0"/>
                </a:moveTo>
                <a:cubicBezTo>
                  <a:pt x="177426" y="0"/>
                  <a:pt x="228600" y="51174"/>
                  <a:pt x="228600" y="114300"/>
                </a:cubicBezTo>
                <a:cubicBezTo>
                  <a:pt x="228600" y="177426"/>
                  <a:pt x="177426" y="228600"/>
                  <a:pt x="114300" y="228600"/>
                </a:cubicBezTo>
                <a:cubicBezTo>
                  <a:pt x="51174" y="228600"/>
                  <a:pt x="0" y="177426"/>
                  <a:pt x="0" y="114300"/>
                </a:cubicBez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marL="173024" indent="-173024" defTabSz="914324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995152" y="2245890"/>
            <a:ext cx="243388" cy="567904"/>
          </a:xfrm>
          <a:custGeom>
            <a:avLst/>
            <a:gdLst>
              <a:gd name="connsiteX0" fmla="*/ 114300 w 228600"/>
              <a:gd name="connsiteY0" fmla="*/ 228600 h 533400"/>
              <a:gd name="connsiteX1" fmla="*/ 228600 w 228600"/>
              <a:gd name="connsiteY1" fmla="*/ 342900 h 533400"/>
              <a:gd name="connsiteX2" fmla="*/ 228600 w 228600"/>
              <a:gd name="connsiteY2" fmla="*/ 533400 h 533400"/>
              <a:gd name="connsiteX3" fmla="*/ 0 w 228600"/>
              <a:gd name="connsiteY3" fmla="*/ 533400 h 533400"/>
              <a:gd name="connsiteX4" fmla="*/ 0 w 228600"/>
              <a:gd name="connsiteY4" fmla="*/ 342900 h 533400"/>
              <a:gd name="connsiteX5" fmla="*/ 114300 w 228600"/>
              <a:gd name="connsiteY5" fmla="*/ 228600 h 533400"/>
              <a:gd name="connsiteX6" fmla="*/ 114300 w 228600"/>
              <a:gd name="connsiteY6" fmla="*/ 0 h 533400"/>
              <a:gd name="connsiteX7" fmla="*/ 228600 w 228600"/>
              <a:gd name="connsiteY7" fmla="*/ 114300 h 533400"/>
              <a:gd name="connsiteX8" fmla="*/ 114300 w 228600"/>
              <a:gd name="connsiteY8" fmla="*/ 228600 h 533400"/>
              <a:gd name="connsiteX9" fmla="*/ 0 w 228600"/>
              <a:gd name="connsiteY9" fmla="*/ 114300 h 533400"/>
              <a:gd name="connsiteX10" fmla="*/ 114300 w 228600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33400">
                <a:moveTo>
                  <a:pt x="114300" y="228600"/>
                </a:moveTo>
                <a:cubicBezTo>
                  <a:pt x="177426" y="228600"/>
                  <a:pt x="228600" y="279774"/>
                  <a:pt x="228600" y="342900"/>
                </a:cubicBezTo>
                <a:lnTo>
                  <a:pt x="228600" y="533400"/>
                </a:lnTo>
                <a:lnTo>
                  <a:pt x="0" y="533400"/>
                </a:lnTo>
                <a:lnTo>
                  <a:pt x="0" y="342900"/>
                </a:lnTo>
                <a:cubicBezTo>
                  <a:pt x="0" y="279774"/>
                  <a:pt x="51174" y="228600"/>
                  <a:pt x="114300" y="228600"/>
                </a:cubicBezTo>
                <a:close/>
                <a:moveTo>
                  <a:pt x="114300" y="0"/>
                </a:moveTo>
                <a:cubicBezTo>
                  <a:pt x="177426" y="0"/>
                  <a:pt x="228600" y="51174"/>
                  <a:pt x="228600" y="114300"/>
                </a:cubicBezTo>
                <a:cubicBezTo>
                  <a:pt x="228600" y="177426"/>
                  <a:pt x="177426" y="228600"/>
                  <a:pt x="114300" y="228600"/>
                </a:cubicBezTo>
                <a:cubicBezTo>
                  <a:pt x="51174" y="228600"/>
                  <a:pt x="0" y="177426"/>
                  <a:pt x="0" y="114300"/>
                </a:cubicBez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marL="173024" indent="-173024" defTabSz="914324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771558" y="3142005"/>
            <a:ext cx="243388" cy="567904"/>
          </a:xfrm>
          <a:custGeom>
            <a:avLst/>
            <a:gdLst>
              <a:gd name="connsiteX0" fmla="*/ 114300 w 228600"/>
              <a:gd name="connsiteY0" fmla="*/ 228600 h 533400"/>
              <a:gd name="connsiteX1" fmla="*/ 228600 w 228600"/>
              <a:gd name="connsiteY1" fmla="*/ 342900 h 533400"/>
              <a:gd name="connsiteX2" fmla="*/ 228600 w 228600"/>
              <a:gd name="connsiteY2" fmla="*/ 533400 h 533400"/>
              <a:gd name="connsiteX3" fmla="*/ 0 w 228600"/>
              <a:gd name="connsiteY3" fmla="*/ 533400 h 533400"/>
              <a:gd name="connsiteX4" fmla="*/ 0 w 228600"/>
              <a:gd name="connsiteY4" fmla="*/ 342900 h 533400"/>
              <a:gd name="connsiteX5" fmla="*/ 114300 w 228600"/>
              <a:gd name="connsiteY5" fmla="*/ 228600 h 533400"/>
              <a:gd name="connsiteX6" fmla="*/ 114300 w 228600"/>
              <a:gd name="connsiteY6" fmla="*/ 0 h 533400"/>
              <a:gd name="connsiteX7" fmla="*/ 228600 w 228600"/>
              <a:gd name="connsiteY7" fmla="*/ 114300 h 533400"/>
              <a:gd name="connsiteX8" fmla="*/ 114300 w 228600"/>
              <a:gd name="connsiteY8" fmla="*/ 228600 h 533400"/>
              <a:gd name="connsiteX9" fmla="*/ 0 w 228600"/>
              <a:gd name="connsiteY9" fmla="*/ 114300 h 533400"/>
              <a:gd name="connsiteX10" fmla="*/ 114300 w 228600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33400">
                <a:moveTo>
                  <a:pt x="114300" y="228600"/>
                </a:moveTo>
                <a:cubicBezTo>
                  <a:pt x="177426" y="228600"/>
                  <a:pt x="228600" y="279774"/>
                  <a:pt x="228600" y="342900"/>
                </a:cubicBezTo>
                <a:lnTo>
                  <a:pt x="228600" y="533400"/>
                </a:lnTo>
                <a:lnTo>
                  <a:pt x="0" y="533400"/>
                </a:lnTo>
                <a:lnTo>
                  <a:pt x="0" y="342900"/>
                </a:lnTo>
                <a:cubicBezTo>
                  <a:pt x="0" y="279774"/>
                  <a:pt x="51174" y="228600"/>
                  <a:pt x="114300" y="228600"/>
                </a:cubicBezTo>
                <a:close/>
                <a:moveTo>
                  <a:pt x="114300" y="0"/>
                </a:moveTo>
                <a:cubicBezTo>
                  <a:pt x="177426" y="0"/>
                  <a:pt x="228600" y="51174"/>
                  <a:pt x="228600" y="114300"/>
                </a:cubicBezTo>
                <a:cubicBezTo>
                  <a:pt x="228600" y="177426"/>
                  <a:pt x="177426" y="228600"/>
                  <a:pt x="114300" y="228600"/>
                </a:cubicBezTo>
                <a:cubicBezTo>
                  <a:pt x="51174" y="228600"/>
                  <a:pt x="0" y="177426"/>
                  <a:pt x="0" y="114300"/>
                </a:cubicBez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marL="173024" indent="-173024" defTabSz="914324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898274" y="3142005"/>
            <a:ext cx="243388" cy="567904"/>
          </a:xfrm>
          <a:custGeom>
            <a:avLst/>
            <a:gdLst>
              <a:gd name="connsiteX0" fmla="*/ 114300 w 228600"/>
              <a:gd name="connsiteY0" fmla="*/ 228600 h 533400"/>
              <a:gd name="connsiteX1" fmla="*/ 228600 w 228600"/>
              <a:gd name="connsiteY1" fmla="*/ 342900 h 533400"/>
              <a:gd name="connsiteX2" fmla="*/ 228600 w 228600"/>
              <a:gd name="connsiteY2" fmla="*/ 533400 h 533400"/>
              <a:gd name="connsiteX3" fmla="*/ 0 w 228600"/>
              <a:gd name="connsiteY3" fmla="*/ 533400 h 533400"/>
              <a:gd name="connsiteX4" fmla="*/ 0 w 228600"/>
              <a:gd name="connsiteY4" fmla="*/ 342900 h 533400"/>
              <a:gd name="connsiteX5" fmla="*/ 114300 w 228600"/>
              <a:gd name="connsiteY5" fmla="*/ 228600 h 533400"/>
              <a:gd name="connsiteX6" fmla="*/ 114300 w 228600"/>
              <a:gd name="connsiteY6" fmla="*/ 0 h 533400"/>
              <a:gd name="connsiteX7" fmla="*/ 228600 w 228600"/>
              <a:gd name="connsiteY7" fmla="*/ 114300 h 533400"/>
              <a:gd name="connsiteX8" fmla="*/ 114300 w 228600"/>
              <a:gd name="connsiteY8" fmla="*/ 228600 h 533400"/>
              <a:gd name="connsiteX9" fmla="*/ 0 w 228600"/>
              <a:gd name="connsiteY9" fmla="*/ 114300 h 533400"/>
              <a:gd name="connsiteX10" fmla="*/ 114300 w 228600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33400">
                <a:moveTo>
                  <a:pt x="114300" y="228600"/>
                </a:moveTo>
                <a:cubicBezTo>
                  <a:pt x="177426" y="228600"/>
                  <a:pt x="228600" y="279774"/>
                  <a:pt x="228600" y="342900"/>
                </a:cubicBezTo>
                <a:lnTo>
                  <a:pt x="228600" y="533400"/>
                </a:lnTo>
                <a:lnTo>
                  <a:pt x="0" y="533400"/>
                </a:lnTo>
                <a:lnTo>
                  <a:pt x="0" y="342900"/>
                </a:lnTo>
                <a:cubicBezTo>
                  <a:pt x="0" y="279774"/>
                  <a:pt x="51174" y="228600"/>
                  <a:pt x="114300" y="228600"/>
                </a:cubicBezTo>
                <a:close/>
                <a:moveTo>
                  <a:pt x="114300" y="0"/>
                </a:moveTo>
                <a:cubicBezTo>
                  <a:pt x="177426" y="0"/>
                  <a:pt x="228600" y="51174"/>
                  <a:pt x="228600" y="114300"/>
                </a:cubicBezTo>
                <a:cubicBezTo>
                  <a:pt x="228600" y="177426"/>
                  <a:pt x="177426" y="228600"/>
                  <a:pt x="114300" y="228600"/>
                </a:cubicBezTo>
                <a:cubicBezTo>
                  <a:pt x="51174" y="228600"/>
                  <a:pt x="0" y="177426"/>
                  <a:pt x="0" y="114300"/>
                </a:cubicBez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marL="173024" indent="-173024" defTabSz="914324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354844" y="3425958"/>
            <a:ext cx="243388" cy="567904"/>
          </a:xfrm>
          <a:custGeom>
            <a:avLst/>
            <a:gdLst>
              <a:gd name="connsiteX0" fmla="*/ 114300 w 228600"/>
              <a:gd name="connsiteY0" fmla="*/ 228600 h 533400"/>
              <a:gd name="connsiteX1" fmla="*/ 228600 w 228600"/>
              <a:gd name="connsiteY1" fmla="*/ 342900 h 533400"/>
              <a:gd name="connsiteX2" fmla="*/ 228600 w 228600"/>
              <a:gd name="connsiteY2" fmla="*/ 533400 h 533400"/>
              <a:gd name="connsiteX3" fmla="*/ 0 w 228600"/>
              <a:gd name="connsiteY3" fmla="*/ 533400 h 533400"/>
              <a:gd name="connsiteX4" fmla="*/ 0 w 228600"/>
              <a:gd name="connsiteY4" fmla="*/ 342900 h 533400"/>
              <a:gd name="connsiteX5" fmla="*/ 114300 w 228600"/>
              <a:gd name="connsiteY5" fmla="*/ 228600 h 533400"/>
              <a:gd name="connsiteX6" fmla="*/ 114300 w 228600"/>
              <a:gd name="connsiteY6" fmla="*/ 0 h 533400"/>
              <a:gd name="connsiteX7" fmla="*/ 228600 w 228600"/>
              <a:gd name="connsiteY7" fmla="*/ 114300 h 533400"/>
              <a:gd name="connsiteX8" fmla="*/ 114300 w 228600"/>
              <a:gd name="connsiteY8" fmla="*/ 228600 h 533400"/>
              <a:gd name="connsiteX9" fmla="*/ 0 w 228600"/>
              <a:gd name="connsiteY9" fmla="*/ 114300 h 533400"/>
              <a:gd name="connsiteX10" fmla="*/ 114300 w 228600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33400">
                <a:moveTo>
                  <a:pt x="114300" y="228600"/>
                </a:moveTo>
                <a:cubicBezTo>
                  <a:pt x="177426" y="228600"/>
                  <a:pt x="228600" y="279774"/>
                  <a:pt x="228600" y="342900"/>
                </a:cubicBezTo>
                <a:lnTo>
                  <a:pt x="228600" y="533400"/>
                </a:lnTo>
                <a:lnTo>
                  <a:pt x="0" y="533400"/>
                </a:lnTo>
                <a:lnTo>
                  <a:pt x="0" y="342900"/>
                </a:lnTo>
                <a:cubicBezTo>
                  <a:pt x="0" y="279774"/>
                  <a:pt x="51174" y="228600"/>
                  <a:pt x="114300" y="228600"/>
                </a:cubicBezTo>
                <a:close/>
                <a:moveTo>
                  <a:pt x="114300" y="0"/>
                </a:moveTo>
                <a:cubicBezTo>
                  <a:pt x="177426" y="0"/>
                  <a:pt x="228600" y="51174"/>
                  <a:pt x="228600" y="114300"/>
                </a:cubicBezTo>
                <a:cubicBezTo>
                  <a:pt x="228600" y="177426"/>
                  <a:pt x="177426" y="228600"/>
                  <a:pt x="114300" y="228600"/>
                </a:cubicBezTo>
                <a:cubicBezTo>
                  <a:pt x="51174" y="228600"/>
                  <a:pt x="0" y="177426"/>
                  <a:pt x="0" y="114300"/>
                </a:cubicBez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marL="173024" indent="-173024" defTabSz="914324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>
          <a:xfrm flipV="1">
            <a:off x="3906669" y="2404584"/>
            <a:ext cx="691565" cy="12883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</p:cNvCxnSpPr>
          <p:nvPr/>
        </p:nvCxnSpPr>
        <p:spPr>
          <a:xfrm>
            <a:off x="4598232" y="2404584"/>
            <a:ext cx="645824" cy="1524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9" idx="4"/>
          </p:cNvCxnSpPr>
          <p:nvPr/>
        </p:nvCxnSpPr>
        <p:spPr>
          <a:xfrm flipV="1">
            <a:off x="3893252" y="2610970"/>
            <a:ext cx="1101900" cy="77442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" idx="0"/>
          </p:cNvCxnSpPr>
          <p:nvPr/>
        </p:nvCxnSpPr>
        <p:spPr>
          <a:xfrm>
            <a:off x="3893252" y="2690483"/>
            <a:ext cx="0" cy="69490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11" idx="0"/>
          </p:cNvCxnSpPr>
          <p:nvPr/>
        </p:nvCxnSpPr>
        <p:spPr>
          <a:xfrm>
            <a:off x="4014946" y="2779673"/>
            <a:ext cx="1005022" cy="60571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9" idx="3"/>
          </p:cNvCxnSpPr>
          <p:nvPr/>
        </p:nvCxnSpPr>
        <p:spPr>
          <a:xfrm>
            <a:off x="3893252" y="2655271"/>
            <a:ext cx="1101900" cy="15852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2" idx="0"/>
          </p:cNvCxnSpPr>
          <p:nvPr/>
        </p:nvCxnSpPr>
        <p:spPr>
          <a:xfrm>
            <a:off x="3893252" y="2640062"/>
            <a:ext cx="583286" cy="10292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76538" y="2354099"/>
            <a:ext cx="0" cy="1303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1"/>
            <a:endCxn id="12" idx="4"/>
          </p:cNvCxnSpPr>
          <p:nvPr/>
        </p:nvCxnSpPr>
        <p:spPr>
          <a:xfrm>
            <a:off x="4014946" y="3507085"/>
            <a:ext cx="339898" cy="28395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1" idx="0"/>
          </p:cNvCxnSpPr>
          <p:nvPr/>
        </p:nvCxnSpPr>
        <p:spPr>
          <a:xfrm flipV="1">
            <a:off x="4463389" y="3385393"/>
            <a:ext cx="556581" cy="45335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 bwMode="auto">
          <a:xfrm>
            <a:off x="1331437" y="2762115"/>
            <a:ext cx="243388" cy="567904"/>
          </a:xfrm>
          <a:custGeom>
            <a:avLst/>
            <a:gdLst>
              <a:gd name="connsiteX0" fmla="*/ 114300 w 228600"/>
              <a:gd name="connsiteY0" fmla="*/ 228600 h 533400"/>
              <a:gd name="connsiteX1" fmla="*/ 228600 w 228600"/>
              <a:gd name="connsiteY1" fmla="*/ 342900 h 533400"/>
              <a:gd name="connsiteX2" fmla="*/ 228600 w 228600"/>
              <a:gd name="connsiteY2" fmla="*/ 533400 h 533400"/>
              <a:gd name="connsiteX3" fmla="*/ 0 w 228600"/>
              <a:gd name="connsiteY3" fmla="*/ 533400 h 533400"/>
              <a:gd name="connsiteX4" fmla="*/ 0 w 228600"/>
              <a:gd name="connsiteY4" fmla="*/ 342900 h 533400"/>
              <a:gd name="connsiteX5" fmla="*/ 114300 w 228600"/>
              <a:gd name="connsiteY5" fmla="*/ 228600 h 533400"/>
              <a:gd name="connsiteX6" fmla="*/ 114300 w 228600"/>
              <a:gd name="connsiteY6" fmla="*/ 0 h 533400"/>
              <a:gd name="connsiteX7" fmla="*/ 228600 w 228600"/>
              <a:gd name="connsiteY7" fmla="*/ 114300 h 533400"/>
              <a:gd name="connsiteX8" fmla="*/ 114300 w 228600"/>
              <a:gd name="connsiteY8" fmla="*/ 228600 h 533400"/>
              <a:gd name="connsiteX9" fmla="*/ 0 w 228600"/>
              <a:gd name="connsiteY9" fmla="*/ 114300 h 533400"/>
              <a:gd name="connsiteX10" fmla="*/ 114300 w 228600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33400">
                <a:moveTo>
                  <a:pt x="114300" y="228600"/>
                </a:moveTo>
                <a:cubicBezTo>
                  <a:pt x="177426" y="228600"/>
                  <a:pt x="228600" y="279774"/>
                  <a:pt x="228600" y="342900"/>
                </a:cubicBezTo>
                <a:lnTo>
                  <a:pt x="228600" y="533400"/>
                </a:lnTo>
                <a:lnTo>
                  <a:pt x="0" y="533400"/>
                </a:lnTo>
                <a:lnTo>
                  <a:pt x="0" y="342900"/>
                </a:lnTo>
                <a:cubicBezTo>
                  <a:pt x="0" y="279774"/>
                  <a:pt x="51174" y="228600"/>
                  <a:pt x="114300" y="228600"/>
                </a:cubicBezTo>
                <a:close/>
                <a:moveTo>
                  <a:pt x="114300" y="0"/>
                </a:moveTo>
                <a:cubicBezTo>
                  <a:pt x="177426" y="0"/>
                  <a:pt x="228600" y="51174"/>
                  <a:pt x="228600" y="114300"/>
                </a:cubicBezTo>
                <a:cubicBezTo>
                  <a:pt x="228600" y="177426"/>
                  <a:pt x="177426" y="228600"/>
                  <a:pt x="114300" y="228600"/>
                </a:cubicBezTo>
                <a:cubicBezTo>
                  <a:pt x="51174" y="228600"/>
                  <a:pt x="0" y="177426"/>
                  <a:pt x="0" y="114300"/>
                </a:cubicBez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marL="173024" indent="-173024" defTabSz="914324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45208" y="2480285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45" name="Oval 44"/>
          <p:cNvSpPr/>
          <p:nvPr/>
        </p:nvSpPr>
        <p:spPr>
          <a:xfrm>
            <a:off x="1248976" y="2327084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46" name="Oval 45"/>
          <p:cNvSpPr/>
          <p:nvPr/>
        </p:nvSpPr>
        <p:spPr>
          <a:xfrm>
            <a:off x="1659458" y="2435984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48" name="Oval 47"/>
          <p:cNvSpPr/>
          <p:nvPr/>
        </p:nvSpPr>
        <p:spPr>
          <a:xfrm>
            <a:off x="861103" y="2931806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49" name="Oval 48"/>
          <p:cNvSpPr/>
          <p:nvPr/>
        </p:nvSpPr>
        <p:spPr>
          <a:xfrm>
            <a:off x="1664740" y="2931806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50" name="Oval 49"/>
          <p:cNvSpPr/>
          <p:nvPr/>
        </p:nvSpPr>
        <p:spPr>
          <a:xfrm>
            <a:off x="1990589" y="2229947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51" name="Oval 50"/>
          <p:cNvSpPr/>
          <p:nvPr/>
        </p:nvSpPr>
        <p:spPr>
          <a:xfrm>
            <a:off x="1974780" y="2638805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52" name="Oval 51"/>
          <p:cNvSpPr/>
          <p:nvPr/>
        </p:nvSpPr>
        <p:spPr>
          <a:xfrm>
            <a:off x="939813" y="2168582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53" name="Oval 52"/>
          <p:cNvSpPr/>
          <p:nvPr/>
        </p:nvSpPr>
        <p:spPr>
          <a:xfrm>
            <a:off x="607282" y="2701274"/>
            <a:ext cx="325849" cy="31704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  <p:sp>
        <p:nvSpPr>
          <p:cNvPr id="55" name="Oval 54"/>
          <p:cNvSpPr/>
          <p:nvPr/>
        </p:nvSpPr>
        <p:spPr>
          <a:xfrm>
            <a:off x="7174784" y="2729917"/>
            <a:ext cx="669107" cy="651025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100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23268" y="2387903"/>
            <a:ext cx="1372134" cy="133505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100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09215" y="3367679"/>
            <a:ext cx="1547249" cy="27699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Futura Condensed"/>
                <a:cs typeface="Futura Condensed"/>
              </a:rPr>
              <a:t>SERVICES</a:t>
            </a:r>
            <a:endParaRPr lang="en-US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775674" y="3805936"/>
            <a:ext cx="1419728" cy="344006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Rawlinson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FFFF"/>
                </a:solidFill>
                <a:latin typeface="Futura Condensed"/>
                <a:cs typeface="Futura Condensed"/>
              </a:rPr>
              <a:t>GENUS LOCI</a:t>
            </a:r>
          </a:p>
        </p:txBody>
      </p:sp>
      <p:sp>
        <p:nvSpPr>
          <p:cNvPr id="36" name="Freeform 35"/>
          <p:cNvSpPr/>
          <p:nvPr/>
        </p:nvSpPr>
        <p:spPr bwMode="auto">
          <a:xfrm>
            <a:off x="7434633" y="2874266"/>
            <a:ext cx="150959" cy="352237"/>
          </a:xfrm>
          <a:custGeom>
            <a:avLst/>
            <a:gdLst>
              <a:gd name="connsiteX0" fmla="*/ 114300 w 228600"/>
              <a:gd name="connsiteY0" fmla="*/ 228600 h 533400"/>
              <a:gd name="connsiteX1" fmla="*/ 228600 w 228600"/>
              <a:gd name="connsiteY1" fmla="*/ 342900 h 533400"/>
              <a:gd name="connsiteX2" fmla="*/ 228600 w 228600"/>
              <a:gd name="connsiteY2" fmla="*/ 533400 h 533400"/>
              <a:gd name="connsiteX3" fmla="*/ 0 w 228600"/>
              <a:gd name="connsiteY3" fmla="*/ 533400 h 533400"/>
              <a:gd name="connsiteX4" fmla="*/ 0 w 228600"/>
              <a:gd name="connsiteY4" fmla="*/ 342900 h 533400"/>
              <a:gd name="connsiteX5" fmla="*/ 114300 w 228600"/>
              <a:gd name="connsiteY5" fmla="*/ 228600 h 533400"/>
              <a:gd name="connsiteX6" fmla="*/ 114300 w 228600"/>
              <a:gd name="connsiteY6" fmla="*/ 0 h 533400"/>
              <a:gd name="connsiteX7" fmla="*/ 228600 w 228600"/>
              <a:gd name="connsiteY7" fmla="*/ 114300 h 533400"/>
              <a:gd name="connsiteX8" fmla="*/ 114300 w 228600"/>
              <a:gd name="connsiteY8" fmla="*/ 228600 h 533400"/>
              <a:gd name="connsiteX9" fmla="*/ 0 w 228600"/>
              <a:gd name="connsiteY9" fmla="*/ 114300 h 533400"/>
              <a:gd name="connsiteX10" fmla="*/ 114300 w 228600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33400">
                <a:moveTo>
                  <a:pt x="114300" y="228600"/>
                </a:moveTo>
                <a:cubicBezTo>
                  <a:pt x="177426" y="228600"/>
                  <a:pt x="228600" y="279774"/>
                  <a:pt x="228600" y="342900"/>
                </a:cubicBezTo>
                <a:lnTo>
                  <a:pt x="228600" y="533400"/>
                </a:lnTo>
                <a:lnTo>
                  <a:pt x="0" y="533400"/>
                </a:lnTo>
                <a:lnTo>
                  <a:pt x="0" y="342900"/>
                </a:lnTo>
                <a:cubicBezTo>
                  <a:pt x="0" y="279774"/>
                  <a:pt x="51174" y="228600"/>
                  <a:pt x="114300" y="228600"/>
                </a:cubicBezTo>
                <a:close/>
                <a:moveTo>
                  <a:pt x="114300" y="0"/>
                </a:moveTo>
                <a:cubicBezTo>
                  <a:pt x="177426" y="0"/>
                  <a:pt x="228600" y="51174"/>
                  <a:pt x="228600" y="114300"/>
                </a:cubicBezTo>
                <a:cubicBezTo>
                  <a:pt x="228600" y="177426"/>
                  <a:pt x="177426" y="228600"/>
                  <a:pt x="114300" y="228600"/>
                </a:cubicBezTo>
                <a:cubicBezTo>
                  <a:pt x="51174" y="228600"/>
                  <a:pt x="0" y="177426"/>
                  <a:pt x="0" y="114300"/>
                </a:cubicBez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marL="173024" indent="-173024" defTabSz="914324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40445" y="2091449"/>
            <a:ext cx="1547249" cy="27699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Futura Condensed"/>
                <a:cs typeface="Futura Condensed"/>
              </a:rPr>
              <a:t>SINGLUAR APP EXPERIENCE</a:t>
            </a:r>
            <a:endParaRPr lang="en-US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43889" y="2733367"/>
            <a:ext cx="1419728" cy="46604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Rawlinson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FFFF"/>
                </a:solidFill>
                <a:latin typeface="Futura Condensed"/>
                <a:cs typeface="Futura Condensed"/>
              </a:rPr>
              <a:t>TEMPORAL</a:t>
            </a:r>
          </a:p>
          <a:p>
            <a:r>
              <a:rPr lang="en-US" sz="1200" dirty="0">
                <a:solidFill>
                  <a:srgbClr val="FFFFFF"/>
                </a:solidFill>
                <a:latin typeface="Futura Condensed"/>
                <a:cs typeface="Futura Condensed"/>
              </a:rPr>
              <a:t>MOMENT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634766" y="2803951"/>
            <a:ext cx="1419728" cy="46604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Rawlinson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FFFF"/>
                </a:solidFill>
                <a:latin typeface="Futura Condensed"/>
                <a:cs typeface="Futura Condensed"/>
              </a:rPr>
              <a:t>RELATIONSHIPS</a:t>
            </a:r>
          </a:p>
        </p:txBody>
      </p:sp>
      <p:sp>
        <p:nvSpPr>
          <p:cNvPr id="42" name="Oval 41"/>
          <p:cNvSpPr/>
          <p:nvPr/>
        </p:nvSpPr>
        <p:spPr>
          <a:xfrm>
            <a:off x="4300463" y="2859794"/>
            <a:ext cx="325849" cy="317043"/>
          </a:xfrm>
          <a:prstGeom prst="ellipse">
            <a:avLst/>
          </a:prstGeom>
          <a:solidFill>
            <a:srgbClr val="C0504D"/>
          </a:solidFill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latin typeface="Futura Condensed"/>
                <a:cs typeface="Futura Condensed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35142348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45868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ontext first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86" y="245029"/>
            <a:ext cx="2897746" cy="5143500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ALGORYTHM’S DETERMINE EXPERIENCE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235957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THE INTEGRATION OF DISPARATE SYSTEMS &amp; DATA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296662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LOCATION &amp; TEMPORAL SERVICES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45745" y="357622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BEHAVIOR MODEL</a:t>
            </a:r>
          </a:p>
        </p:txBody>
      </p:sp>
    </p:spTree>
    <p:extLst>
      <p:ext uri="{BB962C8B-B14F-4D97-AF65-F5344CB8AC3E}">
        <p14:creationId xmlns:p14="http://schemas.microsoft.com/office/powerpoint/2010/main" val="26517232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5-03 at 11.3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0"/>
            <a:ext cx="59427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2756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ow what?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195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ow what?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Futura Condensed"/>
                <a:cs typeface="Futura Condensed"/>
              </a:rPr>
              <a:t>NO ONE UNDERSTANDS THE NEW INGREDIENTS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534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AMBIGUITY AND UNCERTAINTY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630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PREDICTION FRAMEWORK DOES NOT WORK ANYMORE</a:t>
            </a:r>
          </a:p>
        </p:txBody>
      </p:sp>
      <p:sp>
        <p:nvSpPr>
          <p:cNvPr id="6" name="Oval 5"/>
          <p:cNvSpPr/>
          <p:nvPr/>
        </p:nvSpPr>
        <p:spPr>
          <a:xfrm>
            <a:off x="5048651" y="2100767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HOW TO BUILD IS SOLVED</a:t>
            </a:r>
          </a:p>
        </p:txBody>
      </p:sp>
      <p:sp>
        <p:nvSpPr>
          <p:cNvPr id="7" name="Oval 6"/>
          <p:cNvSpPr/>
          <p:nvPr/>
        </p:nvSpPr>
        <p:spPr>
          <a:xfrm>
            <a:off x="6577918" y="1595092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WHAT TO BUILD AND WHY?</a:t>
            </a:r>
          </a:p>
        </p:txBody>
      </p:sp>
    </p:spTree>
    <p:extLst>
      <p:ext uri="{BB962C8B-B14F-4D97-AF65-F5344CB8AC3E}">
        <p14:creationId xmlns:p14="http://schemas.microsoft.com/office/powerpoint/2010/main" val="335607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ow what?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NO ONE UNDERSTANDS THE NEW INGREDIENTS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534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AMBIGUITY AND UNCERTAINTY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630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PREDICTION FRAMEWORK DOES NOT WORK ANYMORE</a:t>
            </a:r>
          </a:p>
        </p:txBody>
      </p:sp>
      <p:sp>
        <p:nvSpPr>
          <p:cNvPr id="6" name="Oval 5"/>
          <p:cNvSpPr/>
          <p:nvPr/>
        </p:nvSpPr>
        <p:spPr>
          <a:xfrm>
            <a:off x="5048651" y="2100767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HOW TO BUILD IS SOLVED</a:t>
            </a:r>
          </a:p>
        </p:txBody>
      </p:sp>
      <p:sp>
        <p:nvSpPr>
          <p:cNvPr id="7" name="Oval 6"/>
          <p:cNvSpPr/>
          <p:nvPr/>
        </p:nvSpPr>
        <p:spPr>
          <a:xfrm>
            <a:off x="6577918" y="1595092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WHAT TO BUILD AND WHY?</a:t>
            </a:r>
          </a:p>
        </p:txBody>
      </p:sp>
    </p:spTree>
    <p:extLst>
      <p:ext uri="{BB962C8B-B14F-4D97-AF65-F5344CB8AC3E}">
        <p14:creationId xmlns:p14="http://schemas.microsoft.com/office/powerpoint/2010/main" val="160574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ow what?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NO ONE UNDERSTANDS THE NEW INGREDIENTS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53405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AMBIGUITY </a:t>
            </a:r>
            <a:r>
              <a:rPr lang="en-US" sz="1600" dirty="0" smtClean="0">
                <a:solidFill>
                  <a:srgbClr val="C0504D"/>
                </a:solidFill>
                <a:latin typeface="Futura Condensed"/>
                <a:cs typeface="Futura Condensed"/>
              </a:rPr>
              <a:t>BREEDS</a:t>
            </a:r>
            <a:r>
              <a:rPr lang="en-US" sz="1600" dirty="0" smtClean="0">
                <a:solidFill>
                  <a:srgbClr val="C0504D"/>
                </a:solidFill>
                <a:latin typeface="Futura Condensed"/>
                <a:cs typeface="Futura Condensed"/>
              </a:rPr>
              <a:t> </a:t>
            </a:r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UNCERTAINTY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630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PREDICTION FRAMEWORK DOES NOT WORK ANYMORE</a:t>
            </a:r>
          </a:p>
        </p:txBody>
      </p:sp>
      <p:sp>
        <p:nvSpPr>
          <p:cNvPr id="6" name="Oval 5"/>
          <p:cNvSpPr/>
          <p:nvPr/>
        </p:nvSpPr>
        <p:spPr>
          <a:xfrm>
            <a:off x="5048651" y="2100767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HOW TO BUILD IS SOLVED</a:t>
            </a:r>
          </a:p>
        </p:txBody>
      </p:sp>
      <p:sp>
        <p:nvSpPr>
          <p:cNvPr id="7" name="Oval 6"/>
          <p:cNvSpPr/>
          <p:nvPr/>
        </p:nvSpPr>
        <p:spPr>
          <a:xfrm>
            <a:off x="6577918" y="1595092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WHAT TO BUILD AND WHY?</a:t>
            </a:r>
          </a:p>
        </p:txBody>
      </p:sp>
    </p:spTree>
    <p:extLst>
      <p:ext uri="{BB962C8B-B14F-4D97-AF65-F5344CB8AC3E}">
        <p14:creationId xmlns:p14="http://schemas.microsoft.com/office/powerpoint/2010/main" val="5869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ow what?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NO ONE UNDERSTANDS THE NEW INGREDIENTS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534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AMBIGUITY AND UNCERTAINTY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63005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PREDICTION FRAMEWORK DOES NOT WORK ANYMORE</a:t>
            </a:r>
          </a:p>
        </p:txBody>
      </p:sp>
      <p:sp>
        <p:nvSpPr>
          <p:cNvPr id="6" name="Oval 5"/>
          <p:cNvSpPr/>
          <p:nvPr/>
        </p:nvSpPr>
        <p:spPr>
          <a:xfrm>
            <a:off x="5048651" y="2100767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HOW TO BUILD IS SOLVED</a:t>
            </a:r>
          </a:p>
        </p:txBody>
      </p:sp>
      <p:sp>
        <p:nvSpPr>
          <p:cNvPr id="7" name="Oval 6"/>
          <p:cNvSpPr/>
          <p:nvPr/>
        </p:nvSpPr>
        <p:spPr>
          <a:xfrm>
            <a:off x="6577918" y="1595092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WHAT TO BUILD AND WHY?</a:t>
            </a:r>
          </a:p>
        </p:txBody>
      </p:sp>
    </p:spTree>
    <p:extLst>
      <p:ext uri="{BB962C8B-B14F-4D97-AF65-F5344CB8AC3E}">
        <p14:creationId xmlns:p14="http://schemas.microsoft.com/office/powerpoint/2010/main" val="5869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 are more important then ever!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5-04-19 at 3.2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354"/>
            <a:ext cx="9314621" cy="49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387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ow what?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NO ONE UNDERSTANDS THE NEW INGREDIENTS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534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AMBIGUITY AND UNCERTAINTY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630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PREDICTION FRAMEWORK DOES NOT WORK ANYMORE</a:t>
            </a:r>
          </a:p>
        </p:txBody>
      </p:sp>
      <p:sp>
        <p:nvSpPr>
          <p:cNvPr id="6" name="Oval 5"/>
          <p:cNvSpPr/>
          <p:nvPr/>
        </p:nvSpPr>
        <p:spPr>
          <a:xfrm>
            <a:off x="5048651" y="2100767"/>
            <a:ext cx="1014980" cy="987549"/>
          </a:xfrm>
          <a:prstGeom prst="ellipse">
            <a:avLst/>
          </a:prstGeom>
          <a:solidFill>
            <a:srgbClr val="FFFFFF"/>
          </a:solidFill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rgbClr val="C0504D"/>
                </a:solidFill>
                <a:latin typeface="Futura Condensed"/>
                <a:cs typeface="Futura Condensed"/>
              </a:rPr>
              <a:t>HOW TO BUILD IS SOLVED</a:t>
            </a:r>
          </a:p>
        </p:txBody>
      </p:sp>
      <p:sp>
        <p:nvSpPr>
          <p:cNvPr id="7" name="Oval 6"/>
          <p:cNvSpPr/>
          <p:nvPr/>
        </p:nvSpPr>
        <p:spPr>
          <a:xfrm>
            <a:off x="6577918" y="1595092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WHAT TO BUILD AND WHY?</a:t>
            </a:r>
          </a:p>
        </p:txBody>
      </p:sp>
    </p:spTree>
    <p:extLst>
      <p:ext uri="{BB962C8B-B14F-4D97-AF65-F5344CB8AC3E}">
        <p14:creationId xmlns:p14="http://schemas.microsoft.com/office/powerpoint/2010/main" val="5869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ow what?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NO ONE UNDERSTANDS THE NEW INGREDIENTS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534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AMBIGUITY AND UNCERTAINTY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63005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PREDICTION FRAMEWORK DOES NOT WORK ANYMORE</a:t>
            </a:r>
          </a:p>
        </p:txBody>
      </p:sp>
      <p:sp>
        <p:nvSpPr>
          <p:cNvPr id="6" name="Oval 5"/>
          <p:cNvSpPr/>
          <p:nvPr/>
        </p:nvSpPr>
        <p:spPr>
          <a:xfrm>
            <a:off x="5048651" y="2100767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HOW TO BUILD IS SOLVED</a:t>
            </a:r>
          </a:p>
        </p:txBody>
      </p:sp>
      <p:sp>
        <p:nvSpPr>
          <p:cNvPr id="7" name="Oval 6"/>
          <p:cNvSpPr/>
          <p:nvPr/>
        </p:nvSpPr>
        <p:spPr>
          <a:xfrm>
            <a:off x="6577918" y="1595092"/>
            <a:ext cx="1861328" cy="1811023"/>
          </a:xfrm>
          <a:prstGeom prst="ellipse">
            <a:avLst/>
          </a:prstGeom>
          <a:solidFill>
            <a:srgbClr val="FFFFFF"/>
          </a:solidFill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>
                <a:solidFill>
                  <a:srgbClr val="C0504D"/>
                </a:solidFill>
                <a:latin typeface="Futura Condensed"/>
                <a:cs typeface="Futura Condensed"/>
              </a:rPr>
              <a:t>WHAT TO BUILD AND WHY?</a:t>
            </a:r>
          </a:p>
        </p:txBody>
      </p:sp>
    </p:spTree>
    <p:extLst>
      <p:ext uri="{BB962C8B-B14F-4D97-AF65-F5344CB8AC3E}">
        <p14:creationId xmlns:p14="http://schemas.microsoft.com/office/powerpoint/2010/main" val="5869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hat’s what we 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G_22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99" y="1512374"/>
            <a:ext cx="4841501" cy="36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02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esign as core to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ROLE CHANGE FOR THE DESIGNER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415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RESEARCH STILL MATTERS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511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ABDUCTIVE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35620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JUXTAPOSITON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41716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MAKING</a:t>
            </a:r>
          </a:p>
        </p:txBody>
      </p: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MAKE TO THINK OVER THINK TO MAKE</a:t>
            </a:r>
          </a:p>
        </p:txBody>
      </p:sp>
    </p:spTree>
    <p:extLst>
      <p:ext uri="{BB962C8B-B14F-4D97-AF65-F5344CB8AC3E}">
        <p14:creationId xmlns:p14="http://schemas.microsoft.com/office/powerpoint/2010/main" val="18557443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esign as core to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cmpd="sng">
            <a:solidFill>
              <a:srgbClr val="FFFFFF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ROLE CHANGE FOR THE DESIGNER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415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RESEARCH STILL MATTERS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511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ABDUCTIVE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35620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JUXTAPOSITON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41716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MAKING</a:t>
            </a:r>
          </a:p>
        </p:txBody>
      </p: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MAKE TO THINK OVER THINK TO MAKE</a:t>
            </a:r>
          </a:p>
        </p:txBody>
      </p:sp>
    </p:spTree>
    <p:extLst>
      <p:ext uri="{BB962C8B-B14F-4D97-AF65-F5344CB8AC3E}">
        <p14:creationId xmlns:p14="http://schemas.microsoft.com/office/powerpoint/2010/main" val="242036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esign as core to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ROLE CHANGE FOR THE DESIGNER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41537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RESEARCH STILL MATTERS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511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ABDUCTIVE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35620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JUXTAPOSITON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41716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MAKING</a:t>
            </a:r>
          </a:p>
        </p:txBody>
      </p: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MAKE TO THINK OVER THINK TO MAKE</a:t>
            </a:r>
          </a:p>
        </p:txBody>
      </p:sp>
    </p:spTree>
    <p:extLst>
      <p:ext uri="{BB962C8B-B14F-4D97-AF65-F5344CB8AC3E}">
        <p14:creationId xmlns:p14="http://schemas.microsoft.com/office/powerpoint/2010/main" val="188944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esign as core to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ROLE CHANGE FOR THE DESIGNER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415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RESEARCH STILL MATTERS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51137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ABDUCTIVE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35620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JUXTAPOSITON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41716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MAKING</a:t>
            </a:r>
          </a:p>
        </p:txBody>
      </p: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MAKE TO THINK OVER THINK TO MAKE</a:t>
            </a:r>
          </a:p>
        </p:txBody>
      </p:sp>
    </p:spTree>
    <p:extLst>
      <p:ext uri="{BB962C8B-B14F-4D97-AF65-F5344CB8AC3E}">
        <p14:creationId xmlns:p14="http://schemas.microsoft.com/office/powerpoint/2010/main" val="188944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esign as core to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ROLE CHANGE FOR THE DESIGNER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415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RESEARCH STILL MATTERS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511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ABDUCTIVE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3562099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JUXTAPOSITON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41716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MAKING</a:t>
            </a:r>
          </a:p>
        </p:txBody>
      </p: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MAKE TO THINK OVER THINK TO MAKE</a:t>
            </a:r>
          </a:p>
        </p:txBody>
      </p:sp>
    </p:spTree>
    <p:extLst>
      <p:ext uri="{BB962C8B-B14F-4D97-AF65-F5344CB8AC3E}">
        <p14:creationId xmlns:p14="http://schemas.microsoft.com/office/powerpoint/2010/main" val="188944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esign as core to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ROLE CHANGE FOR THE DESIGNER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415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RESEARCH STILL MATTERS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511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ABDUCTIVE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35620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JUXTAPOSITON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4171699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MAKING</a:t>
            </a:r>
          </a:p>
        </p:txBody>
      </p: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MAKE TO THINK OVER THINK TO MAKE</a:t>
            </a:r>
          </a:p>
        </p:txBody>
      </p:sp>
    </p:spTree>
    <p:extLst>
      <p:ext uri="{BB962C8B-B14F-4D97-AF65-F5344CB8AC3E}">
        <p14:creationId xmlns:p14="http://schemas.microsoft.com/office/powerpoint/2010/main" val="188944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0"/>
          <p:cNvSpPr>
            <a:spLocks/>
          </p:cNvSpPr>
          <p:nvPr/>
        </p:nvSpPr>
        <p:spPr bwMode="auto">
          <a:xfrm>
            <a:off x="696996" y="1917039"/>
            <a:ext cx="7828902" cy="2992696"/>
          </a:xfrm>
          <a:custGeom>
            <a:avLst/>
            <a:gdLst/>
            <a:ahLst/>
            <a:cxnLst>
              <a:cxn ang="0">
                <a:pos x="11" y="1862"/>
              </a:cxn>
              <a:cxn ang="0">
                <a:pos x="9" y="1163"/>
              </a:cxn>
              <a:cxn ang="0">
                <a:pos x="1554" y="362"/>
              </a:cxn>
              <a:cxn ang="0">
                <a:pos x="3146" y="103"/>
              </a:cxn>
              <a:cxn ang="0">
                <a:pos x="4727" y="0"/>
              </a:cxn>
              <a:cxn ang="0">
                <a:pos x="4734" y="2105"/>
              </a:cxn>
              <a:cxn ang="0">
                <a:pos x="11" y="2121"/>
              </a:cxn>
              <a:cxn ang="0">
                <a:pos x="0" y="1564"/>
              </a:cxn>
            </a:cxnLst>
            <a:rect l="0" t="0" r="r" b="b"/>
            <a:pathLst>
              <a:path w="4734" h="2121">
                <a:moveTo>
                  <a:pt x="11" y="1862"/>
                </a:moveTo>
                <a:lnTo>
                  <a:pt x="9" y="1163"/>
                </a:lnTo>
                <a:lnTo>
                  <a:pt x="1554" y="362"/>
                </a:lnTo>
                <a:lnTo>
                  <a:pt x="3146" y="103"/>
                </a:lnTo>
                <a:lnTo>
                  <a:pt x="4727" y="0"/>
                </a:lnTo>
                <a:lnTo>
                  <a:pt x="4734" y="2105"/>
                </a:lnTo>
                <a:lnTo>
                  <a:pt x="11" y="2121"/>
                </a:lnTo>
                <a:lnTo>
                  <a:pt x="0" y="1564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68589" tIns="34295" rIns="68589" bIns="34295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15187" y="1651772"/>
            <a:ext cx="7810711" cy="3238208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715187" y="2803136"/>
            <a:ext cx="7810711" cy="2096722"/>
          </a:xfrm>
          <a:custGeom>
            <a:avLst/>
            <a:gdLst/>
            <a:ahLst/>
            <a:cxnLst>
              <a:cxn ang="0">
                <a:pos x="3" y="1194"/>
              </a:cxn>
              <a:cxn ang="0">
                <a:pos x="1543" y="985"/>
              </a:cxn>
              <a:cxn ang="0">
                <a:pos x="3135" y="157"/>
              </a:cxn>
              <a:cxn ang="0">
                <a:pos x="4716" y="0"/>
              </a:cxn>
              <a:cxn ang="0">
                <a:pos x="4723" y="1477"/>
              </a:cxn>
              <a:cxn ang="0">
                <a:pos x="0" y="1486"/>
              </a:cxn>
              <a:cxn ang="0">
                <a:pos x="3" y="1194"/>
              </a:cxn>
            </a:cxnLst>
            <a:rect l="0" t="0" r="r" b="b"/>
            <a:pathLst>
              <a:path w="4723" h="1486">
                <a:moveTo>
                  <a:pt x="3" y="1194"/>
                </a:moveTo>
                <a:lnTo>
                  <a:pt x="1543" y="985"/>
                </a:lnTo>
                <a:lnTo>
                  <a:pt x="3135" y="157"/>
                </a:lnTo>
                <a:lnTo>
                  <a:pt x="4716" y="0"/>
                </a:lnTo>
                <a:lnTo>
                  <a:pt x="4723" y="1477"/>
                </a:lnTo>
                <a:lnTo>
                  <a:pt x="0" y="1486"/>
                </a:lnTo>
                <a:lnTo>
                  <a:pt x="3" y="119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68589" tIns="34295" rIns="68589" bIns="34295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3271901" y="1646128"/>
            <a:ext cx="2621211" cy="3262195"/>
            <a:chOff x="882" y="917"/>
            <a:chExt cx="1585" cy="2666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2467" y="917"/>
              <a:ext cx="0" cy="2666"/>
            </a:xfrm>
            <a:prstGeom prst="line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 cap="all">
                <a:latin typeface="Futura Condensed"/>
                <a:cs typeface="Futura Condensed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882" y="917"/>
              <a:ext cx="0" cy="2666"/>
            </a:xfrm>
            <a:prstGeom prst="line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 cap="all">
                <a:latin typeface="Futura Condensed"/>
                <a:cs typeface="Futura Condensed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41619" y="2598798"/>
            <a:ext cx="2538523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UX Structure’s Systems</a:t>
            </a:r>
            <a:endParaRPr lang="en-US" sz="14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863422" y="3247583"/>
            <a:ext cx="2616249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latin typeface="Futura Condensed"/>
                <a:cs typeface="Futura Condensed"/>
              </a:rPr>
              <a:t>UX Patterns Dominate</a:t>
            </a:r>
            <a:endParaRPr lang="en-US" sz="900" cap="all" dirty="0">
              <a:latin typeface="Futura Condensed"/>
              <a:cs typeface="Futura Condensed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863343" y="3079849"/>
            <a:ext cx="2624518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latin typeface="Futura Condensed"/>
                <a:cs typeface="Futura Condensed"/>
              </a:rPr>
              <a:t>UX Teaches Systems &amp; AI</a:t>
            </a:r>
            <a:endParaRPr lang="en-US" sz="900" cap="all" dirty="0">
              <a:latin typeface="Futura Condensed"/>
              <a:cs typeface="Futura Condensed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854102" y="1742075"/>
            <a:ext cx="2009320" cy="80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200" cap="all" dirty="0">
                <a:solidFill>
                  <a:srgbClr val="FFFFFF"/>
                </a:solidFill>
                <a:latin typeface="Futura Condensed"/>
                <a:cs typeface="Futura Condensed"/>
              </a:rPr>
              <a:t>Process drives rewards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200" cap="all" dirty="0">
                <a:solidFill>
                  <a:srgbClr val="FFFFFF"/>
                </a:solidFill>
                <a:latin typeface="Futura Condensed"/>
                <a:cs typeface="Futura Condensed"/>
              </a:rPr>
              <a:t>“</a:t>
            </a:r>
            <a:r>
              <a:rPr lang="en-US" sz="1200" cap="all" dirty="0" err="1">
                <a:solidFill>
                  <a:srgbClr val="FFFFFF"/>
                </a:solidFill>
                <a:latin typeface="Futura Condensed"/>
                <a:cs typeface="Futura Condensed"/>
              </a:rPr>
              <a:t>Incrementalism</a:t>
            </a:r>
            <a:r>
              <a:rPr lang="en-US" sz="1200" cap="all" dirty="0">
                <a:solidFill>
                  <a:srgbClr val="FFFFFF"/>
                </a:solidFill>
                <a:latin typeface="Futura Condensed"/>
                <a:cs typeface="Futura Condensed"/>
              </a:rPr>
              <a:t>” mindset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200" cap="all" dirty="0">
                <a:solidFill>
                  <a:srgbClr val="FFFFFF"/>
                </a:solidFill>
                <a:latin typeface="Futura Condensed"/>
                <a:cs typeface="Futura Condensed"/>
              </a:rPr>
              <a:t>PRD’s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011376" y="3429510"/>
            <a:ext cx="2186271" cy="6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Wireframes Matter</a:t>
            </a:r>
            <a:endParaRPr lang="en-US" sz="1000" cap="all" dirty="0"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Projects are Bespoke / Custom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Brand as an </a:t>
            </a:r>
            <a:r>
              <a:rPr lang="en-US" sz="1000" cap="all" dirty="0" err="1" smtClean="0">
                <a:latin typeface="Futura Condensed"/>
                <a:cs typeface="Futura Condensed"/>
              </a:rPr>
              <a:t>embasador</a:t>
            </a:r>
            <a:endParaRPr lang="en-US" sz="1000" cap="all" dirty="0" smtClean="0">
              <a:latin typeface="Futura Condensed"/>
              <a:cs typeface="Futura Condensed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854102" y="4470918"/>
            <a:ext cx="2417798" cy="45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UI Frameworks Make </a:t>
            </a:r>
            <a:r>
              <a:rPr lang="en-US" sz="1000" cap="all" dirty="0">
                <a:latin typeface="Futura Condensed"/>
                <a:cs typeface="Futura Condensed"/>
              </a:rPr>
              <a:t>B</a:t>
            </a:r>
            <a:r>
              <a:rPr lang="en-US" sz="1000" cap="all" dirty="0" smtClean="0">
                <a:latin typeface="Futura Condensed"/>
                <a:cs typeface="Futura Condensed"/>
              </a:rPr>
              <a:t>uilding Easier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Focus on Reusability</a:t>
            </a: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457122" y="2471553"/>
            <a:ext cx="2201156" cy="6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Effective </a:t>
            </a:r>
            <a:r>
              <a:rPr lang="en-US" sz="1000" cap="all" dirty="0" smtClean="0">
                <a:latin typeface="Futura Condensed"/>
                <a:cs typeface="Futura Condensed"/>
              </a:rPr>
              <a:t>collaboration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Design thinking methods</a:t>
            </a:r>
            <a:endParaRPr lang="en-US" sz="1000" cap="all" dirty="0"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Leverage </a:t>
            </a:r>
            <a:r>
              <a:rPr lang="en-US" sz="1000" cap="all" dirty="0">
                <a:latin typeface="Futura Condensed"/>
                <a:cs typeface="Futura Condensed"/>
              </a:rPr>
              <a:t>knowledge about customers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3457121" y="1699746"/>
            <a:ext cx="2275575" cy="45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solidFill>
                  <a:srgbClr val="FFFFFF"/>
                </a:solidFill>
                <a:latin typeface="Futura Condensed"/>
                <a:cs typeface="Futura Condensed"/>
              </a:rPr>
              <a:t>Simplification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solidFill>
                  <a:srgbClr val="FFFFFF"/>
                </a:solidFill>
                <a:latin typeface="Futura Condensed"/>
                <a:cs typeface="Futura Condensed"/>
              </a:rPr>
              <a:t>Design Thinking &amp; Lean Start Up Methods</a:t>
            </a: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913793" y="3927202"/>
            <a:ext cx="2275575" cy="9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Business Models Matter</a:t>
            </a:r>
            <a:endParaRPr lang="en-US" sz="1000" cap="all" dirty="0"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Customer Centricity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Co-Creation / Make to </a:t>
            </a:r>
            <a:r>
              <a:rPr lang="en-US" sz="1000" cap="all" dirty="0" smtClean="0">
                <a:latin typeface="Futura Condensed"/>
                <a:cs typeface="Futura Condensed"/>
              </a:rPr>
              <a:t>Think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CUSTOMER JOURNEY MAPPING</a:t>
            </a: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6012181" y="3450110"/>
            <a:ext cx="2268959" cy="16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Customer Co-Innovation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Adaptive Product Development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AI </a:t>
            </a:r>
            <a:r>
              <a:rPr lang="en-US" sz="1000" cap="all" dirty="0">
                <a:latin typeface="Futura Condensed"/>
                <a:cs typeface="Futura Condensed"/>
              </a:rPr>
              <a:t>Journey </a:t>
            </a:r>
            <a:r>
              <a:rPr lang="en-US" sz="1000" cap="all" dirty="0" err="1" smtClean="0">
                <a:latin typeface="Futura Condensed"/>
                <a:cs typeface="Futura Condensed"/>
              </a:rPr>
              <a:t>MapS</a:t>
            </a:r>
            <a:r>
              <a:rPr lang="en-US" sz="1000" cap="all" dirty="0" smtClean="0">
                <a:latin typeface="Futura Condensed"/>
                <a:cs typeface="Futura Condensed"/>
              </a:rPr>
              <a:t> </a:t>
            </a:r>
            <a:endParaRPr lang="en-US" sz="1000" cap="all" dirty="0"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Successful strategy adaptation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Scenario </a:t>
            </a:r>
            <a:r>
              <a:rPr lang="en-US" sz="1000" cap="all" dirty="0" smtClean="0">
                <a:latin typeface="Futura Condensed"/>
                <a:cs typeface="Futura Condensed"/>
              </a:rPr>
              <a:t>Planning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Problem framing</a:t>
            </a:r>
            <a:endParaRPr lang="en-US" sz="1000" cap="all" dirty="0"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012183" y="2240721"/>
            <a:ext cx="2131697" cy="9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Multidisciplinary Strategy Teams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latin typeface="Futura Condensed"/>
                <a:cs typeface="Futura Condensed"/>
              </a:rPr>
              <a:t>Customer Councils</a:t>
            </a:r>
          </a:p>
          <a:p>
            <a:pPr>
              <a:spcBef>
                <a:spcPct val="50000"/>
              </a:spcBef>
            </a:pPr>
            <a:endParaRPr lang="en-US" sz="1000" cap="all" dirty="0">
              <a:latin typeface="Futura Condensed"/>
              <a:cs typeface="Futura Condensed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6012183" y="1691280"/>
            <a:ext cx="2111852" cy="3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>
                <a:solidFill>
                  <a:srgbClr val="FFFFFF"/>
                </a:solidFill>
                <a:latin typeface="Futura Condensed"/>
                <a:cs typeface="Futura Condensed"/>
              </a:rPr>
              <a:t>Customized workflows for niche high-value processes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812758" y="1180504"/>
            <a:ext cx="2082084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1 Today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>
                <a:solidFill>
                  <a:srgbClr val="FFFFFF"/>
                </a:solidFill>
                <a:latin typeface="Futura Condensed"/>
                <a:cs typeface="Futura Condensed"/>
              </a:rPr>
              <a:t>Current Enterprise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3433969" y="1180504"/>
            <a:ext cx="2386377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2 Tomorrow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Contextual </a:t>
            </a:r>
            <a:r>
              <a:rPr lang="en-US" sz="1050" b="1" cap="all" dirty="0">
                <a:solidFill>
                  <a:srgbClr val="FFFFFF"/>
                </a:solidFill>
                <a:latin typeface="Futura Condensed"/>
                <a:cs typeface="Futura Condensed"/>
              </a:rPr>
              <a:t>Enterprise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6056832" y="1180504"/>
            <a:ext cx="2431028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3 Future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AI Enterprise</a:t>
            </a:r>
            <a:endParaRPr lang="en-US" sz="1050" b="1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here you are headed…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712977" y="1645660"/>
            <a:ext cx="7800789" cy="3268830"/>
          </a:xfrm>
          <a:prstGeom prst="roundRect">
            <a:avLst>
              <a:gd name="adj" fmla="val 3928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endParaRPr lang="en-US" sz="1600" cap="all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145569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Stock_000059220142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904" y="1"/>
            <a:ext cx="13615159" cy="90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6873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0"/>
          <p:cNvSpPr>
            <a:spLocks/>
          </p:cNvSpPr>
          <p:nvPr/>
        </p:nvSpPr>
        <p:spPr bwMode="auto">
          <a:xfrm>
            <a:off x="696996" y="1917039"/>
            <a:ext cx="7828902" cy="2992696"/>
          </a:xfrm>
          <a:custGeom>
            <a:avLst/>
            <a:gdLst/>
            <a:ahLst/>
            <a:cxnLst>
              <a:cxn ang="0">
                <a:pos x="11" y="1862"/>
              </a:cxn>
              <a:cxn ang="0">
                <a:pos x="9" y="1163"/>
              </a:cxn>
              <a:cxn ang="0">
                <a:pos x="1554" y="362"/>
              </a:cxn>
              <a:cxn ang="0">
                <a:pos x="3146" y="103"/>
              </a:cxn>
              <a:cxn ang="0">
                <a:pos x="4727" y="0"/>
              </a:cxn>
              <a:cxn ang="0">
                <a:pos x="4734" y="2105"/>
              </a:cxn>
              <a:cxn ang="0">
                <a:pos x="11" y="2121"/>
              </a:cxn>
              <a:cxn ang="0">
                <a:pos x="0" y="1564"/>
              </a:cxn>
            </a:cxnLst>
            <a:rect l="0" t="0" r="r" b="b"/>
            <a:pathLst>
              <a:path w="4734" h="2121">
                <a:moveTo>
                  <a:pt x="11" y="1862"/>
                </a:moveTo>
                <a:lnTo>
                  <a:pt x="9" y="1163"/>
                </a:lnTo>
                <a:lnTo>
                  <a:pt x="1554" y="362"/>
                </a:lnTo>
                <a:lnTo>
                  <a:pt x="3146" y="103"/>
                </a:lnTo>
                <a:lnTo>
                  <a:pt x="4727" y="0"/>
                </a:lnTo>
                <a:lnTo>
                  <a:pt x="4734" y="2105"/>
                </a:lnTo>
                <a:lnTo>
                  <a:pt x="11" y="2121"/>
                </a:lnTo>
                <a:lnTo>
                  <a:pt x="0" y="1564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68589" tIns="34295" rIns="68589" bIns="34295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15187" y="1651772"/>
            <a:ext cx="7810711" cy="3238208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715187" y="2803136"/>
            <a:ext cx="7810711" cy="2096722"/>
          </a:xfrm>
          <a:custGeom>
            <a:avLst/>
            <a:gdLst/>
            <a:ahLst/>
            <a:cxnLst>
              <a:cxn ang="0">
                <a:pos x="3" y="1194"/>
              </a:cxn>
              <a:cxn ang="0">
                <a:pos x="1543" y="985"/>
              </a:cxn>
              <a:cxn ang="0">
                <a:pos x="3135" y="157"/>
              </a:cxn>
              <a:cxn ang="0">
                <a:pos x="4716" y="0"/>
              </a:cxn>
              <a:cxn ang="0">
                <a:pos x="4723" y="1477"/>
              </a:cxn>
              <a:cxn ang="0">
                <a:pos x="0" y="1486"/>
              </a:cxn>
              <a:cxn ang="0">
                <a:pos x="3" y="1194"/>
              </a:cxn>
            </a:cxnLst>
            <a:rect l="0" t="0" r="r" b="b"/>
            <a:pathLst>
              <a:path w="4723" h="1486">
                <a:moveTo>
                  <a:pt x="3" y="1194"/>
                </a:moveTo>
                <a:lnTo>
                  <a:pt x="1543" y="985"/>
                </a:lnTo>
                <a:lnTo>
                  <a:pt x="3135" y="157"/>
                </a:lnTo>
                <a:lnTo>
                  <a:pt x="4716" y="0"/>
                </a:lnTo>
                <a:lnTo>
                  <a:pt x="4723" y="1477"/>
                </a:lnTo>
                <a:lnTo>
                  <a:pt x="0" y="1486"/>
                </a:lnTo>
                <a:lnTo>
                  <a:pt x="3" y="119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68589" tIns="34295" rIns="68589" bIns="34295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3271901" y="1646128"/>
            <a:ext cx="2621211" cy="3262195"/>
            <a:chOff x="882" y="917"/>
            <a:chExt cx="1585" cy="2666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2467" y="917"/>
              <a:ext cx="0" cy="2666"/>
            </a:xfrm>
            <a:prstGeom prst="line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 cap="all">
                <a:latin typeface="Futura Condensed"/>
                <a:cs typeface="Futura Condensed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882" y="917"/>
              <a:ext cx="0" cy="2666"/>
            </a:xfrm>
            <a:prstGeom prst="line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 cap="all">
                <a:latin typeface="Futura Condensed"/>
                <a:cs typeface="Futura Condensed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41619" y="2598798"/>
            <a:ext cx="2538523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UX Structure’s Systems</a:t>
            </a:r>
            <a:endParaRPr lang="en-US" sz="14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863422" y="3247583"/>
            <a:ext cx="2616249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latin typeface="Futura Condensed"/>
                <a:cs typeface="Futura Condensed"/>
              </a:rPr>
              <a:t>UX Patterns Dominate</a:t>
            </a:r>
            <a:endParaRPr lang="en-US" sz="900" cap="all" dirty="0">
              <a:latin typeface="Futura Condensed"/>
              <a:cs typeface="Futura Condensed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863343" y="3079849"/>
            <a:ext cx="2624518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latin typeface="Futura Condensed"/>
                <a:cs typeface="Futura Condensed"/>
              </a:rPr>
              <a:t>UX Teaches Systems &amp; AI</a:t>
            </a:r>
            <a:endParaRPr lang="en-US" sz="900" cap="all" dirty="0">
              <a:latin typeface="Futura Condensed"/>
              <a:cs typeface="Futura Condensed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854102" y="1742075"/>
            <a:ext cx="2009320" cy="80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2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UX ROLE UNDERVALUED</a:t>
            </a:r>
            <a:endParaRPr lang="en-US" sz="12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2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LATE TO THE PARTY</a:t>
            </a:r>
            <a:endParaRPr lang="en-US" sz="12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2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LEARNING TO WORK W/ AGILE</a:t>
            </a:r>
            <a:endParaRPr lang="en-US" sz="12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011376" y="3429510"/>
            <a:ext cx="2186271" cy="6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WIN WITH BEST ARTIFACTS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LEARNING TO SPEAK BUSINESS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TEACHING MANAGEMENT THAT DESIGN MATTERS</a:t>
            </a:r>
            <a:endParaRPr lang="en-US" sz="1000" cap="all" dirty="0" smtClean="0">
              <a:latin typeface="Futura Condensed"/>
              <a:cs typeface="Futura Condensed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854102" y="4470918"/>
            <a:ext cx="2417798" cy="45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MOVE TO PARTNER WITH DEVELOPMENT</a:t>
            </a:r>
            <a:endParaRPr lang="en-US" sz="1000" cap="all" dirty="0" smtClean="0"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CONFRONT YOUR ORTHODOXIES</a:t>
            </a: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457122" y="2471553"/>
            <a:ext cx="2201156" cy="6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IMPORTANCE ON THE RISE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WINS CELEBRATED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DELIVERING BUSINESS RESULTS</a:t>
            </a: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3457121" y="1699746"/>
            <a:ext cx="2275575" cy="45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TEACHABLE MOMENTS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ART OF THE POST MORTEM</a:t>
            </a:r>
            <a:endParaRPr lang="en-US" sz="10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457121" y="4098418"/>
            <a:ext cx="2275575" cy="6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YOU ARE A BUSINESS PARTNER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YOU ARE A PERSUADER: KEY STAKEHOLDERS CONVERTING</a:t>
            </a: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6012181" y="3450110"/>
            <a:ext cx="2268959" cy="6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PRODUCT OWNER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err="1" smtClean="0">
                <a:latin typeface="Futura Condensed"/>
                <a:cs typeface="Futura Condensed"/>
              </a:rPr>
              <a:t>EVANGELisT</a:t>
            </a:r>
            <a:endParaRPr lang="en-US" sz="1000" cap="all" dirty="0">
              <a:latin typeface="Futura Condensed"/>
              <a:cs typeface="Futura Condensed"/>
            </a:endParaRP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012183" y="2240721"/>
            <a:ext cx="2131697" cy="9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BRAND CHAMPION</a:t>
            </a:r>
          </a:p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latin typeface="Futura Condensed"/>
                <a:cs typeface="Futura Condensed"/>
              </a:rPr>
              <a:t>CUSTOMER HERO</a:t>
            </a:r>
            <a:endParaRPr lang="en-US" sz="1000" cap="all" dirty="0">
              <a:latin typeface="Futura Condensed"/>
              <a:cs typeface="Futura Condensed"/>
            </a:endParaRPr>
          </a:p>
          <a:p>
            <a:pPr>
              <a:spcBef>
                <a:spcPct val="50000"/>
              </a:spcBef>
            </a:pPr>
            <a:endParaRPr lang="en-US" sz="1000" cap="all" dirty="0">
              <a:latin typeface="Futura Condensed"/>
              <a:cs typeface="Futura Condensed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000" cap="all" dirty="0">
              <a:latin typeface="Futura Condensed"/>
              <a:cs typeface="Futura Condensed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6012183" y="1691280"/>
            <a:ext cx="2111852" cy="22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marL="128605" indent="-128605">
              <a:spcBef>
                <a:spcPct val="50000"/>
              </a:spcBef>
              <a:buFont typeface="Arial"/>
              <a:buChar char="•"/>
            </a:pPr>
            <a:r>
              <a:rPr lang="en-US" sz="10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YOUR SKILLS MATTER</a:t>
            </a:r>
            <a:endParaRPr lang="en-US" sz="10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812758" y="1180504"/>
            <a:ext cx="2082084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1 Today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>
                <a:solidFill>
                  <a:srgbClr val="FFFFFF"/>
                </a:solidFill>
                <a:latin typeface="Futura Condensed"/>
                <a:cs typeface="Futura Condensed"/>
              </a:rPr>
              <a:t>Current Enterprise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3433969" y="1180504"/>
            <a:ext cx="2386377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2 Tomorrow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Contextual </a:t>
            </a:r>
            <a:r>
              <a:rPr lang="en-US" sz="1050" b="1" cap="all" dirty="0">
                <a:solidFill>
                  <a:srgbClr val="FFFFFF"/>
                </a:solidFill>
                <a:latin typeface="Futura Condensed"/>
                <a:cs typeface="Futura Condensed"/>
              </a:rPr>
              <a:t>Enterprise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6056832" y="1180504"/>
            <a:ext cx="2431028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3 Future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AI Enterprise</a:t>
            </a:r>
            <a:endParaRPr lang="en-US" sz="1050" b="1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here you are headed…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712977" y="1645660"/>
            <a:ext cx="7800789" cy="3268830"/>
          </a:xfrm>
          <a:prstGeom prst="roundRect">
            <a:avLst>
              <a:gd name="adj" fmla="val 3928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endParaRPr lang="en-US" sz="1600" cap="all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7053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0"/>
          <p:cNvSpPr>
            <a:spLocks/>
          </p:cNvSpPr>
          <p:nvPr/>
        </p:nvSpPr>
        <p:spPr bwMode="auto">
          <a:xfrm>
            <a:off x="696996" y="1917039"/>
            <a:ext cx="7828902" cy="2992696"/>
          </a:xfrm>
          <a:custGeom>
            <a:avLst/>
            <a:gdLst/>
            <a:ahLst/>
            <a:cxnLst>
              <a:cxn ang="0">
                <a:pos x="11" y="1862"/>
              </a:cxn>
              <a:cxn ang="0">
                <a:pos x="9" y="1163"/>
              </a:cxn>
              <a:cxn ang="0">
                <a:pos x="1554" y="362"/>
              </a:cxn>
              <a:cxn ang="0">
                <a:pos x="3146" y="103"/>
              </a:cxn>
              <a:cxn ang="0">
                <a:pos x="4727" y="0"/>
              </a:cxn>
              <a:cxn ang="0">
                <a:pos x="4734" y="2105"/>
              </a:cxn>
              <a:cxn ang="0">
                <a:pos x="11" y="2121"/>
              </a:cxn>
              <a:cxn ang="0">
                <a:pos x="0" y="1564"/>
              </a:cxn>
            </a:cxnLst>
            <a:rect l="0" t="0" r="r" b="b"/>
            <a:pathLst>
              <a:path w="4734" h="2121">
                <a:moveTo>
                  <a:pt x="11" y="1862"/>
                </a:moveTo>
                <a:lnTo>
                  <a:pt x="9" y="1163"/>
                </a:lnTo>
                <a:lnTo>
                  <a:pt x="1554" y="362"/>
                </a:lnTo>
                <a:lnTo>
                  <a:pt x="3146" y="103"/>
                </a:lnTo>
                <a:lnTo>
                  <a:pt x="4727" y="0"/>
                </a:lnTo>
                <a:lnTo>
                  <a:pt x="4734" y="2105"/>
                </a:lnTo>
                <a:lnTo>
                  <a:pt x="11" y="2121"/>
                </a:lnTo>
                <a:lnTo>
                  <a:pt x="0" y="1564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68589" tIns="34295" rIns="68589" bIns="34295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15187" y="1651772"/>
            <a:ext cx="7810711" cy="3238208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715187" y="2803136"/>
            <a:ext cx="7810711" cy="2096722"/>
          </a:xfrm>
          <a:custGeom>
            <a:avLst/>
            <a:gdLst/>
            <a:ahLst/>
            <a:cxnLst>
              <a:cxn ang="0">
                <a:pos x="3" y="1194"/>
              </a:cxn>
              <a:cxn ang="0">
                <a:pos x="1543" y="985"/>
              </a:cxn>
              <a:cxn ang="0">
                <a:pos x="3135" y="157"/>
              </a:cxn>
              <a:cxn ang="0">
                <a:pos x="4716" y="0"/>
              </a:cxn>
              <a:cxn ang="0">
                <a:pos x="4723" y="1477"/>
              </a:cxn>
              <a:cxn ang="0">
                <a:pos x="0" y="1486"/>
              </a:cxn>
              <a:cxn ang="0">
                <a:pos x="3" y="1194"/>
              </a:cxn>
            </a:cxnLst>
            <a:rect l="0" t="0" r="r" b="b"/>
            <a:pathLst>
              <a:path w="4723" h="1486">
                <a:moveTo>
                  <a:pt x="3" y="1194"/>
                </a:moveTo>
                <a:lnTo>
                  <a:pt x="1543" y="985"/>
                </a:lnTo>
                <a:lnTo>
                  <a:pt x="3135" y="157"/>
                </a:lnTo>
                <a:lnTo>
                  <a:pt x="4716" y="0"/>
                </a:lnTo>
                <a:lnTo>
                  <a:pt x="4723" y="1477"/>
                </a:lnTo>
                <a:lnTo>
                  <a:pt x="0" y="1486"/>
                </a:lnTo>
                <a:lnTo>
                  <a:pt x="3" y="119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68589" tIns="34295" rIns="68589" bIns="34295"/>
          <a:lstStyle/>
          <a:p>
            <a:endParaRPr lang="en-US" sz="2400" cap="all">
              <a:latin typeface="Futura Condensed"/>
              <a:cs typeface="Futura Condensed"/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3271901" y="1646128"/>
            <a:ext cx="2621211" cy="3262195"/>
            <a:chOff x="882" y="917"/>
            <a:chExt cx="1585" cy="2666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2467" y="917"/>
              <a:ext cx="0" cy="2666"/>
            </a:xfrm>
            <a:prstGeom prst="line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 cap="all">
                <a:latin typeface="Futura Condensed"/>
                <a:cs typeface="Futura Condensed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882" y="917"/>
              <a:ext cx="0" cy="2666"/>
            </a:xfrm>
            <a:prstGeom prst="line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 cap="all">
                <a:latin typeface="Futura Condensed"/>
                <a:cs typeface="Futura Condensed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41619" y="2598798"/>
            <a:ext cx="2538523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UX Structure’s Systems</a:t>
            </a:r>
            <a:endParaRPr lang="en-US" sz="14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863422" y="3247583"/>
            <a:ext cx="2616249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latin typeface="Futura Condensed"/>
                <a:cs typeface="Futura Condensed"/>
              </a:rPr>
              <a:t>UX Patterns Dominate</a:t>
            </a:r>
            <a:endParaRPr lang="en-US" sz="900" cap="all" dirty="0">
              <a:latin typeface="Futura Condensed"/>
              <a:cs typeface="Futura Condensed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863343" y="3079849"/>
            <a:ext cx="2624518" cy="2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cap="all" dirty="0" smtClean="0">
                <a:latin typeface="Futura Condensed"/>
                <a:cs typeface="Futura Condensed"/>
              </a:rPr>
              <a:t>UX Teaches Systems &amp; AI</a:t>
            </a:r>
            <a:endParaRPr lang="en-US" sz="900" cap="all" dirty="0">
              <a:latin typeface="Futura Condensed"/>
              <a:cs typeface="Futura Condensed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885522" y="1914428"/>
            <a:ext cx="2009320" cy="62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CRAFTSMAN</a:t>
            </a:r>
            <a:endParaRPr lang="en-US" sz="3600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293402" y="2441477"/>
            <a:ext cx="2599710" cy="56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cap="all" dirty="0" smtClean="0">
                <a:latin typeface="Futura Condensed"/>
                <a:cs typeface="Futura Condensed"/>
              </a:rPr>
              <a:t>BUSINESS PARTNER</a:t>
            </a:r>
            <a:endParaRPr lang="en-US" sz="3200" cap="all" dirty="0">
              <a:latin typeface="Futura Condensed"/>
              <a:cs typeface="Futura Condensed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6012181" y="3450110"/>
            <a:ext cx="2268959" cy="62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cap="all" dirty="0" smtClean="0">
                <a:latin typeface="Futura Condensed"/>
                <a:cs typeface="Futura Condensed"/>
              </a:rPr>
              <a:t>INNOVATOR</a:t>
            </a:r>
            <a:endParaRPr lang="en-US" sz="3600" cap="all" dirty="0">
              <a:latin typeface="Futura Condensed"/>
              <a:cs typeface="Futura Condensed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812758" y="1180504"/>
            <a:ext cx="2082084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1 Today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>
                <a:solidFill>
                  <a:srgbClr val="FFFFFF"/>
                </a:solidFill>
                <a:latin typeface="Futura Condensed"/>
                <a:cs typeface="Futura Condensed"/>
              </a:rPr>
              <a:t>Current Enterprise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3433969" y="1180504"/>
            <a:ext cx="2386377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2 Tomorrow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Contextual </a:t>
            </a:r>
            <a:r>
              <a:rPr lang="en-US" sz="1050" b="1" cap="all" dirty="0">
                <a:solidFill>
                  <a:srgbClr val="FFFFFF"/>
                </a:solidFill>
                <a:latin typeface="Futura Condensed"/>
                <a:cs typeface="Futura Condensed"/>
              </a:rPr>
              <a:t>Enterprise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6056832" y="1180504"/>
            <a:ext cx="2431028" cy="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  <a:t>Stage 3 Future</a:t>
            </a:r>
            <a:br>
              <a:rPr lang="en-US" sz="1050" cap="all" dirty="0">
                <a:solidFill>
                  <a:srgbClr val="FFFFFF"/>
                </a:solidFill>
                <a:latin typeface="Futura Condensed"/>
                <a:cs typeface="Futura Condensed"/>
              </a:rPr>
            </a:br>
            <a:r>
              <a:rPr lang="en-US" sz="1050" b="1" cap="all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AI Enterprise</a:t>
            </a:r>
            <a:endParaRPr lang="en-US" sz="1050" b="1" cap="all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here you are headed…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712977" y="1645660"/>
            <a:ext cx="7800789" cy="3268830"/>
          </a:xfrm>
          <a:prstGeom prst="roundRect">
            <a:avLst>
              <a:gd name="adj" fmla="val 3928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endParaRPr lang="en-US" sz="1600" cap="all" dirty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7259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esign as core to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ROLE CHANGE FOR THE DESIGNER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41537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RESEARCH STILL MATTERS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51137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ABDUCTIVE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3562099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JUXTAPOSITON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4171699"/>
            <a:ext cx="388465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srgbClr val="C0504D"/>
                </a:solidFill>
                <a:latin typeface="Futura Condensed"/>
                <a:cs typeface="Futura Condensed"/>
              </a:rPr>
              <a:t>MAKING</a:t>
            </a:r>
          </a:p>
        </p:txBody>
      </p: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MAKE TO THINK OVER THINK TO MAKE</a:t>
            </a:r>
          </a:p>
        </p:txBody>
      </p:sp>
    </p:spTree>
    <p:extLst>
      <p:ext uri="{BB962C8B-B14F-4D97-AF65-F5344CB8AC3E}">
        <p14:creationId xmlns:p14="http://schemas.microsoft.com/office/powerpoint/2010/main" val="171286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esign as core to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45745" y="1753950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ROLE CHANGE FOR THE DESIGNER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45745" y="23415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RESEARCH STILL MATTERS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45745" y="2951137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ABDUCTIVE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45745" y="35620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JUXTAPOSITON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45745" y="4171699"/>
            <a:ext cx="3884650" cy="457200"/>
          </a:xfrm>
          <a:prstGeom prst="roundRect">
            <a:avLst>
              <a:gd name="adj" fmla="val 16667"/>
            </a:avLst>
          </a:prstGeom>
          <a:noFill/>
          <a:ln w="50800" cmpd="sng">
            <a:solidFill>
              <a:schemeClr val="bg1"/>
            </a:solidFill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Futura Condensed"/>
                <a:cs typeface="Futura Condensed"/>
              </a:rPr>
              <a:t>MAKING</a:t>
            </a:r>
          </a:p>
        </p:txBody>
      </p: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600" dirty="0">
                <a:solidFill>
                  <a:srgbClr val="C0504D"/>
                </a:solidFill>
                <a:latin typeface="Futura Condensed"/>
                <a:cs typeface="Futura Condensed"/>
              </a:rPr>
              <a:t>MAKE TO </a:t>
            </a:r>
            <a:r>
              <a:rPr lang="en-US" sz="3600" dirty="0" smtClean="0">
                <a:solidFill>
                  <a:srgbClr val="C0504D"/>
                </a:solidFill>
                <a:latin typeface="Futura Condensed"/>
                <a:cs typeface="Futura Condensed"/>
              </a:rPr>
              <a:t>THINK</a:t>
            </a:r>
            <a:endParaRPr lang="en-US" sz="3600" dirty="0">
              <a:solidFill>
                <a:srgbClr val="C0504D"/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12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5745" y="1753950"/>
            <a:ext cx="3884650" cy="2874949"/>
            <a:chOff x="645745" y="1753950"/>
            <a:chExt cx="3884650" cy="2874949"/>
          </a:xfrm>
        </p:grpSpPr>
        <p:sp>
          <p:nvSpPr>
            <p:cNvPr id="3" name="Rounded Rectangle 2"/>
            <p:cNvSpPr>
              <a:spLocks noChangeArrowheads="1"/>
            </p:cNvSpPr>
            <p:nvPr/>
          </p:nvSpPr>
          <p:spPr bwMode="auto">
            <a:xfrm>
              <a:off x="645745" y="1753950"/>
              <a:ext cx="3884650" cy="457200"/>
            </a:xfrm>
            <a:prstGeom prst="roundRect">
              <a:avLst>
                <a:gd name="adj" fmla="val 16667"/>
              </a:avLst>
            </a:prstGeom>
            <a:noFill/>
            <a:ln w="508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91432" tIns="45716" rIns="91432" bIns="45716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Futura Condensed"/>
                  <a:cs typeface="Futura Condensed"/>
                </a:rPr>
                <a:t>ROLE CHANGE FOR THE DESIGNER</a:t>
              </a:r>
            </a:p>
          </p:txBody>
        </p:sp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645745" y="2341537"/>
              <a:ext cx="3884650" cy="457200"/>
            </a:xfrm>
            <a:prstGeom prst="roundRect">
              <a:avLst>
                <a:gd name="adj" fmla="val 16667"/>
              </a:avLst>
            </a:prstGeom>
            <a:noFill/>
            <a:ln w="508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91432" tIns="45716" rIns="91432" bIns="45716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Futura Condensed"/>
                  <a:cs typeface="Futura Condensed"/>
                </a:rPr>
                <a:t>RESEARCH STILL MATTERS</a:t>
              </a: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645745" y="2951137"/>
              <a:ext cx="3884650" cy="457200"/>
            </a:xfrm>
            <a:prstGeom prst="roundRect">
              <a:avLst>
                <a:gd name="adj" fmla="val 16667"/>
              </a:avLst>
            </a:prstGeom>
            <a:noFill/>
            <a:ln w="508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91432" tIns="45716" rIns="91432" bIns="45716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Futura Condensed"/>
                  <a:cs typeface="Futura Condensed"/>
                </a:rPr>
                <a:t>ABDUCTIVE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45745" y="3562099"/>
              <a:ext cx="3884650" cy="457200"/>
            </a:xfrm>
            <a:prstGeom prst="roundRect">
              <a:avLst>
                <a:gd name="adj" fmla="val 16667"/>
              </a:avLst>
            </a:prstGeom>
            <a:noFill/>
            <a:ln w="508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91432" tIns="45716" rIns="91432" bIns="45716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Futura Condensed"/>
                  <a:cs typeface="Futura Condensed"/>
                </a:rPr>
                <a:t>JUXTAPOSITON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645745" y="4171699"/>
              <a:ext cx="3884650" cy="457200"/>
            </a:xfrm>
            <a:prstGeom prst="roundRect">
              <a:avLst>
                <a:gd name="adj" fmla="val 16667"/>
              </a:avLst>
            </a:prstGeom>
            <a:noFill/>
            <a:ln w="5080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91432" tIns="45716" rIns="91432" bIns="45716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Futura Condensed"/>
                  <a:cs typeface="Futura Condensed"/>
                </a:rPr>
                <a:t>MAKING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272269" y="2170450"/>
            <a:ext cx="1861328" cy="1811023"/>
          </a:xfrm>
          <a:prstGeom prst="ellipse">
            <a:avLst/>
          </a:prstGeom>
          <a:solidFill>
            <a:schemeClr val="bg1"/>
          </a:solidFill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600" dirty="0">
                <a:solidFill>
                  <a:srgbClr val="C0504D"/>
                </a:solidFill>
                <a:latin typeface="Futura Condensed"/>
                <a:cs typeface="Futura Condensed"/>
              </a:rPr>
              <a:t>MAKE TO </a:t>
            </a:r>
            <a:r>
              <a:rPr lang="en-US" sz="3600" dirty="0" smtClean="0">
                <a:solidFill>
                  <a:srgbClr val="C0504D"/>
                </a:solidFill>
                <a:latin typeface="Futura Condensed"/>
                <a:cs typeface="Futura Condensed"/>
              </a:rPr>
              <a:t>THINK</a:t>
            </a:r>
            <a:endParaRPr lang="en-US" sz="3600" dirty="0">
              <a:solidFill>
                <a:srgbClr val="C0504D"/>
              </a:solidFill>
              <a:latin typeface="Futura Condensed"/>
              <a:cs typeface="Futura Condensed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9365132" y="2439268"/>
            <a:ext cx="3676848" cy="1273387"/>
          </a:xfrm>
          <a:prstGeom prst="roundRect">
            <a:avLst>
              <a:gd name="adj" fmla="val 16667"/>
            </a:avLst>
          </a:prstGeom>
          <a:noFill/>
          <a:ln w="50800" cmpd="sng">
            <a:noFill/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Futura Condensed"/>
                <a:cs typeface="Futura Condensed"/>
              </a:rPr>
              <a:t>= INNOVATOR</a:t>
            </a:r>
            <a:endParaRPr lang="en-US" sz="6000" dirty="0">
              <a:solidFill>
                <a:schemeClr val="bg1"/>
              </a:solidFill>
              <a:latin typeface="Futura Condensed"/>
              <a:cs typeface="Futura Condensed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-7627540" y="2134950"/>
            <a:ext cx="7196270" cy="1273387"/>
          </a:xfrm>
          <a:prstGeom prst="roundRect">
            <a:avLst>
              <a:gd name="adj" fmla="val 16667"/>
            </a:avLst>
          </a:prstGeom>
          <a:noFill/>
          <a:ln w="50800" cmpd="sng">
            <a:noFill/>
            <a:round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utura Condensed"/>
                <a:cs typeface="Futura Condensed"/>
              </a:rPr>
              <a:t>TO GET THERE YOU NEED TO UNDERSTAND….</a:t>
            </a:r>
            <a:endParaRPr lang="en-US" sz="4800" dirty="0">
              <a:solidFill>
                <a:schemeClr val="bg1"/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2615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6496E-7 -3.55158E-6 L -6.76496E-7 0.801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551E-6 -3.5743E-6 L -0.45116 -0.001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5 2.39654E-6 L -0.6614 -0.004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66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156 -0.00154 L -0.45156 0.82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98 -0.00431 L -0.66198 -1.24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0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69458E-6 L 0.95174 -0.003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8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  <p:bldP spid="11" grpId="1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3474"/>
            <a:ext cx="9144000" cy="5870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63474"/>
            <a:ext cx="9144000" cy="5870448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kern="100" spc="4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Rawlinson"/>
              </a:rPr>
              <a:t>SOFTWARE AS MATERIAL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648979"/>
          </a:xfrm>
        </p:spPr>
        <p:txBody>
          <a:bodyPr>
            <a:noAutofit/>
          </a:bodyPr>
          <a:lstStyle/>
          <a:p>
            <a:pPr algn="l"/>
            <a:r>
              <a:rPr lang="en-US" sz="2400" kern="100" spc="4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utura Condensed"/>
                <a:cs typeface="Futura Condensed"/>
              </a:rPr>
              <a:t>ENTERPRISE UX CONFERENCE</a:t>
            </a:r>
          </a:p>
          <a:p>
            <a:pPr algn="l"/>
            <a:r>
              <a:rPr lang="en-US" sz="2400" kern="100" spc="4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utura Condensed"/>
                <a:cs typeface="Futura Condensed"/>
              </a:rPr>
              <a:t>JUNE 8, 2016</a:t>
            </a:r>
          </a:p>
          <a:p>
            <a:pPr algn="l"/>
            <a:r>
              <a:rPr lang="en-US" sz="2400" kern="100" spc="44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utura Condensed"/>
                <a:cs typeface="Futura Condensed"/>
              </a:rPr>
              <a:t>@GPETROFF</a:t>
            </a:r>
          </a:p>
          <a:p>
            <a:pPr algn="l"/>
            <a:endParaRPr lang="en-US" sz="2400" kern="100" spc="44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736898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coda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659" y="1250093"/>
            <a:ext cx="7961141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EVENTUALLY EVERYTHING CONNECTS – PEOPLE, IDEAS, OBJECTS…THE QUALITY OF THE CONNECTIONS IS THE KEY TO QUALITY PER SE. UNLIKE KEATS, WHO SAID THAT KNOWING ABOUT </a:t>
            </a:r>
            <a:r>
              <a:rPr lang="en-US" sz="28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THE RAINBOW </a:t>
            </a:r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SHATTERS ITS BEAUTY, I FEEL THAT THE KNOWLEDGE ABOUT AN OBJECT CAN ONLY ENRICH YOUR FEELINGS FOR THE OBJECT ITSELF</a:t>
            </a:r>
            <a:r>
              <a:rPr lang="en-US" sz="28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.</a:t>
            </a:r>
          </a:p>
          <a:p>
            <a:endParaRPr lang="en-US" sz="2800" dirty="0">
              <a:solidFill>
                <a:srgbClr val="FFFFFF"/>
              </a:solidFill>
              <a:latin typeface="Futura Condensed"/>
              <a:cs typeface="Futura Condensed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CHARLES EAMES</a:t>
            </a:r>
            <a:endParaRPr lang="en-US" sz="2800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7396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5-23 at 7.5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048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hank you…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1286" y="3644627"/>
            <a:ext cx="138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@GPETROFF</a:t>
            </a:r>
            <a:endParaRPr lang="en-US" sz="2400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8380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048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ut…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50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5-23 at 7.1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1458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emergent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64742" y="1455455"/>
            <a:ext cx="1014980" cy="987549"/>
          </a:xfrm>
          <a:prstGeom prst="ellipse">
            <a:avLst/>
          </a:prstGeom>
          <a:solidFill>
            <a:srgbClr val="C0504D"/>
          </a:solidFill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Futura Condensed"/>
                <a:cs typeface="Futura Condensed"/>
              </a:rPr>
              <a:t>MACHINE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Futura Condensed"/>
                <a:cs typeface="Futura Condensed"/>
              </a:rPr>
              <a:t>LEARNING</a:t>
            </a:r>
          </a:p>
        </p:txBody>
      </p:sp>
      <p:sp>
        <p:nvSpPr>
          <p:cNvPr id="4" name="Oval 3"/>
          <p:cNvSpPr/>
          <p:nvPr/>
        </p:nvSpPr>
        <p:spPr>
          <a:xfrm>
            <a:off x="2445665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IOT</a:t>
            </a:r>
          </a:p>
        </p:txBody>
      </p:sp>
      <p:sp>
        <p:nvSpPr>
          <p:cNvPr id="5" name="Oval 4"/>
          <p:cNvSpPr/>
          <p:nvPr/>
        </p:nvSpPr>
        <p:spPr>
          <a:xfrm>
            <a:off x="3926588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SECURITY</a:t>
            </a:r>
          </a:p>
        </p:txBody>
      </p:sp>
      <p:sp>
        <p:nvSpPr>
          <p:cNvPr id="6" name="Oval 5"/>
          <p:cNvSpPr/>
          <p:nvPr/>
        </p:nvSpPr>
        <p:spPr>
          <a:xfrm>
            <a:off x="5407511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EDGE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COMPUTE</a:t>
            </a:r>
          </a:p>
        </p:txBody>
      </p:sp>
      <p:sp>
        <p:nvSpPr>
          <p:cNvPr id="7" name="Oval 6"/>
          <p:cNvSpPr/>
          <p:nvPr/>
        </p:nvSpPr>
        <p:spPr>
          <a:xfrm>
            <a:off x="6888433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BLOCK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CHAIN</a:t>
            </a:r>
          </a:p>
        </p:txBody>
      </p:sp>
    </p:spTree>
    <p:extLst>
      <p:ext uri="{BB962C8B-B14F-4D97-AF65-F5344CB8AC3E}">
        <p14:creationId xmlns:p14="http://schemas.microsoft.com/office/powerpoint/2010/main" val="3330564766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emergent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607" y="1904631"/>
            <a:ext cx="5080000" cy="3251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4742" y="1455455"/>
            <a:ext cx="1014980" cy="987549"/>
          </a:xfrm>
          <a:prstGeom prst="ellipse">
            <a:avLst/>
          </a:prstGeom>
          <a:solidFill>
            <a:srgbClr val="FFFFFF"/>
          </a:solidFill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rgbClr val="C0504D"/>
                </a:solidFill>
                <a:latin typeface="Futura Condensed"/>
                <a:cs typeface="Futura Condensed"/>
              </a:rPr>
              <a:t>MACHINE</a:t>
            </a:r>
          </a:p>
          <a:p>
            <a:pPr algn="ctr">
              <a:defRPr/>
            </a:pPr>
            <a:r>
              <a:rPr lang="en-US" sz="1400" dirty="0">
                <a:solidFill>
                  <a:srgbClr val="C0504D"/>
                </a:solidFill>
                <a:latin typeface="Futura Condensed"/>
                <a:cs typeface="Futura Condensed"/>
              </a:rPr>
              <a:t>LEARNING</a:t>
            </a:r>
          </a:p>
        </p:txBody>
      </p:sp>
      <p:sp>
        <p:nvSpPr>
          <p:cNvPr id="4" name="Oval 3"/>
          <p:cNvSpPr/>
          <p:nvPr/>
        </p:nvSpPr>
        <p:spPr>
          <a:xfrm>
            <a:off x="2445665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IOT</a:t>
            </a:r>
          </a:p>
        </p:txBody>
      </p:sp>
      <p:sp>
        <p:nvSpPr>
          <p:cNvPr id="5" name="Oval 4"/>
          <p:cNvSpPr/>
          <p:nvPr/>
        </p:nvSpPr>
        <p:spPr>
          <a:xfrm>
            <a:off x="3926588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SECURITY</a:t>
            </a:r>
          </a:p>
        </p:txBody>
      </p:sp>
      <p:sp>
        <p:nvSpPr>
          <p:cNvPr id="6" name="Oval 5"/>
          <p:cNvSpPr/>
          <p:nvPr/>
        </p:nvSpPr>
        <p:spPr>
          <a:xfrm>
            <a:off x="5407511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EDGE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COMPUTE</a:t>
            </a:r>
          </a:p>
        </p:txBody>
      </p:sp>
      <p:sp>
        <p:nvSpPr>
          <p:cNvPr id="7" name="Oval 6"/>
          <p:cNvSpPr/>
          <p:nvPr/>
        </p:nvSpPr>
        <p:spPr>
          <a:xfrm>
            <a:off x="6888433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BLOCK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CHAIN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2712" y="3096027"/>
            <a:ext cx="8229600" cy="145536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Rawlinson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Go Board Game </a:t>
            </a:r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was </a:t>
            </a:r>
            <a:r>
              <a:rPr lang="en-US" sz="28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cracked </a:t>
            </a:r>
          </a:p>
          <a:p>
            <a:pPr algn="l"/>
            <a:r>
              <a:rPr lang="en-US" sz="28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last </a:t>
            </a:r>
            <a:r>
              <a:rPr lang="en-US" sz="28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October…</a:t>
            </a:r>
            <a:endParaRPr lang="en-US" sz="2800" dirty="0">
              <a:solidFill>
                <a:srgbClr val="FFFFFF"/>
              </a:solidFill>
              <a:latin typeface="Futura Condensed"/>
              <a:cs typeface="Futura Condensed"/>
            </a:endParaRPr>
          </a:p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AI advancement is blistering fast</a:t>
            </a:r>
          </a:p>
        </p:txBody>
      </p:sp>
    </p:spTree>
    <p:extLst>
      <p:ext uri="{BB962C8B-B14F-4D97-AF65-F5344CB8AC3E}">
        <p14:creationId xmlns:p14="http://schemas.microsoft.com/office/powerpoint/2010/main" val="100734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emergent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64742" y="1455455"/>
            <a:ext cx="1014980" cy="987549"/>
          </a:xfrm>
          <a:prstGeom prst="ellipse">
            <a:avLst/>
          </a:prstGeom>
          <a:noFill/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MACHINE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LEARNING</a:t>
            </a:r>
          </a:p>
        </p:txBody>
      </p:sp>
      <p:sp>
        <p:nvSpPr>
          <p:cNvPr id="4" name="Oval 3"/>
          <p:cNvSpPr/>
          <p:nvPr/>
        </p:nvSpPr>
        <p:spPr>
          <a:xfrm>
            <a:off x="2445665" y="1455455"/>
            <a:ext cx="1014980" cy="987549"/>
          </a:xfrm>
          <a:prstGeom prst="ellipse">
            <a:avLst/>
          </a:prstGeom>
          <a:solidFill>
            <a:srgbClr val="FFFFFF"/>
          </a:solidFill>
          <a:ln w="508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rgbClr val="C0504D"/>
                </a:solidFill>
                <a:latin typeface="Futura Condensed"/>
                <a:cs typeface="Futura Condensed"/>
              </a:rPr>
              <a:t>IOT</a:t>
            </a:r>
          </a:p>
        </p:txBody>
      </p:sp>
      <p:sp>
        <p:nvSpPr>
          <p:cNvPr id="5" name="Oval 4"/>
          <p:cNvSpPr/>
          <p:nvPr/>
        </p:nvSpPr>
        <p:spPr>
          <a:xfrm>
            <a:off x="3926588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SECURITY</a:t>
            </a:r>
          </a:p>
        </p:txBody>
      </p:sp>
      <p:sp>
        <p:nvSpPr>
          <p:cNvPr id="6" name="Oval 5"/>
          <p:cNvSpPr/>
          <p:nvPr/>
        </p:nvSpPr>
        <p:spPr>
          <a:xfrm>
            <a:off x="5407511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EDGE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COMPUTE</a:t>
            </a:r>
          </a:p>
        </p:txBody>
      </p:sp>
      <p:sp>
        <p:nvSpPr>
          <p:cNvPr id="7" name="Oval 6"/>
          <p:cNvSpPr/>
          <p:nvPr/>
        </p:nvSpPr>
        <p:spPr>
          <a:xfrm>
            <a:off x="6888433" y="1455455"/>
            <a:ext cx="1014980" cy="987549"/>
          </a:xfrm>
          <a:prstGeom prst="ellipse">
            <a:avLst/>
          </a:prstGeom>
          <a:noFill/>
          <a:ln w="508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BLOCK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latin typeface="Futura Condensed"/>
                <a:cs typeface="Futura Condensed"/>
              </a:rPr>
              <a:t>CHAIN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2712" y="309602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spc="0">
                <a:solidFill>
                  <a:schemeClr val="tx1"/>
                </a:solidFill>
                <a:latin typeface="Rawlinson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Internet of Things is now here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  <a:latin typeface="Futura Condensed"/>
                <a:cs typeface="Futura Condensed"/>
              </a:rPr>
              <a:t>50 Billion devices </a:t>
            </a:r>
            <a:r>
              <a:rPr lang="en-US" sz="2800" dirty="0" smtClean="0">
                <a:solidFill>
                  <a:srgbClr val="FFFFFF"/>
                </a:solidFill>
                <a:latin typeface="Futura Condensed"/>
                <a:cs typeface="Futura Condensed"/>
              </a:rPr>
              <a:t>each w/ an </a:t>
            </a:r>
            <a:r>
              <a:rPr lang="en-US" sz="2800" dirty="0" err="1">
                <a:solidFill>
                  <a:srgbClr val="FFFFFF"/>
                </a:solidFill>
                <a:latin typeface="Futura Condensed"/>
                <a:cs typeface="Futura Condensed"/>
              </a:rPr>
              <a:t>url</a:t>
            </a:r>
            <a:endParaRPr lang="en-US" sz="2800" dirty="0">
              <a:solidFill>
                <a:srgbClr val="FFFFFF"/>
              </a:solidFill>
              <a:latin typeface="Futura Condensed"/>
              <a:cs typeface="Futura Condensed"/>
            </a:endParaRPr>
          </a:p>
        </p:txBody>
      </p:sp>
      <p:pic>
        <p:nvPicPr>
          <p:cNvPr id="10" name="Picture 9" descr="Screen Shot 2016-05-27 at 3.1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77" y="3134079"/>
            <a:ext cx="4108223" cy="20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14455</TotalTime>
  <Words>1248</Words>
  <Application>Microsoft Macintosh PowerPoint</Application>
  <PresentationFormat>On-screen Show (16:9)</PresentationFormat>
  <Paragraphs>413</Paragraphs>
  <Slides>48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SOFTWARE AS MATERIAL</vt:lpstr>
      <vt:lpstr>things are good…</vt:lpstr>
      <vt:lpstr>we are more important then ever!</vt:lpstr>
      <vt:lpstr>PowerPoint Presentation</vt:lpstr>
      <vt:lpstr>but…</vt:lpstr>
      <vt:lpstr>PowerPoint Presentation</vt:lpstr>
      <vt:lpstr>emergent</vt:lpstr>
      <vt:lpstr>emergent</vt:lpstr>
      <vt:lpstr>emergent</vt:lpstr>
      <vt:lpstr>emergent</vt:lpstr>
      <vt:lpstr>emergent</vt:lpstr>
      <vt:lpstr>emergent</vt:lpstr>
      <vt:lpstr>disruptive platforms</vt:lpstr>
      <vt:lpstr>the new tech stack</vt:lpstr>
      <vt:lpstr>the new tech stack</vt:lpstr>
      <vt:lpstr>the new tech stack</vt:lpstr>
      <vt:lpstr>the new tech stack</vt:lpstr>
      <vt:lpstr>the new tech stack</vt:lpstr>
      <vt:lpstr>the new tech stack</vt:lpstr>
      <vt:lpstr>the new tech stack</vt:lpstr>
      <vt:lpstr>devops culture</vt:lpstr>
      <vt:lpstr>systems inversion</vt:lpstr>
      <vt:lpstr>context first</vt:lpstr>
      <vt:lpstr>PowerPoint Presentation</vt:lpstr>
      <vt:lpstr>now what?</vt:lpstr>
      <vt:lpstr>now what?</vt:lpstr>
      <vt:lpstr>now what?</vt:lpstr>
      <vt:lpstr>now what?</vt:lpstr>
      <vt:lpstr>now what?</vt:lpstr>
      <vt:lpstr>now what?</vt:lpstr>
      <vt:lpstr>now what?</vt:lpstr>
      <vt:lpstr>that’s what we do</vt:lpstr>
      <vt:lpstr>design as core to strategy</vt:lpstr>
      <vt:lpstr>design as core to strategy</vt:lpstr>
      <vt:lpstr>design as core to strategy</vt:lpstr>
      <vt:lpstr>design as core to strategy</vt:lpstr>
      <vt:lpstr>design as core to strategy</vt:lpstr>
      <vt:lpstr>design as core to strategy</vt:lpstr>
      <vt:lpstr>where you are headed…</vt:lpstr>
      <vt:lpstr>where you are headed…</vt:lpstr>
      <vt:lpstr>where you are headed…</vt:lpstr>
      <vt:lpstr>design as core to strategy</vt:lpstr>
      <vt:lpstr>design as core to strategy</vt:lpstr>
      <vt:lpstr>PowerPoint Presentation</vt:lpstr>
      <vt:lpstr>SOFTWARE AS MATERIAL</vt:lpstr>
      <vt:lpstr>coda</vt:lpstr>
      <vt:lpstr>PowerPoint Presentation</vt:lpstr>
      <vt:lpstr>thank you…</vt:lpstr>
    </vt:vector>
  </TitlesOfParts>
  <Company>General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Petroff</dc:creator>
  <cp:lastModifiedBy>Greg Petroff</cp:lastModifiedBy>
  <cp:revision>49</cp:revision>
  <dcterms:created xsi:type="dcterms:W3CDTF">2016-05-03T05:22:02Z</dcterms:created>
  <dcterms:modified xsi:type="dcterms:W3CDTF">2016-06-07T23:11:28Z</dcterms:modified>
</cp:coreProperties>
</file>